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96" r:id="rId2"/>
    <p:sldId id="345" r:id="rId3"/>
    <p:sldId id="347" r:id="rId4"/>
    <p:sldId id="348" r:id="rId5"/>
    <p:sldId id="336" r:id="rId6"/>
    <p:sldId id="343" r:id="rId7"/>
    <p:sldId id="346" r:id="rId8"/>
    <p:sldId id="341" r:id="rId9"/>
    <p:sldId id="339" r:id="rId10"/>
    <p:sldId id="340" r:id="rId11"/>
    <p:sldId id="335" r:id="rId12"/>
    <p:sldId id="353" r:id="rId13"/>
    <p:sldId id="349" r:id="rId14"/>
    <p:sldId id="350" r:id="rId15"/>
    <p:sldId id="351" r:id="rId16"/>
    <p:sldId id="352" r:id="rId17"/>
    <p:sldId id="354" r:id="rId1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5263349-E82A-4C4E-BF46-431E76A62B09}">
          <p14:sldIdLst>
            <p14:sldId id="296"/>
          </p14:sldIdLst>
        </p14:section>
        <p14:section name="Advanced Ruby" id="{AB85E76B-9046-40E4-B725-8121E4357A90}">
          <p14:sldIdLst>
            <p14:sldId id="345"/>
            <p14:sldId id="347"/>
            <p14:sldId id="348"/>
          </p14:sldIdLst>
        </p14:section>
        <p14:section name="TDD Test Double" id="{CFA4CB49-47E5-4592-9E2C-1B64FEAD53F5}">
          <p14:sldIdLst>
            <p14:sldId id="336"/>
            <p14:sldId id="343"/>
          </p14:sldIdLst>
        </p14:section>
        <p14:section name="RestAPI" id="{0F454F5A-7740-4ACC-BF55-0EEAA164C77D}">
          <p14:sldIdLst>
            <p14:sldId id="346"/>
          </p14:sldIdLst>
        </p14:section>
        <p14:section name="Deployment" id="{28772207-ED78-4608-8BD8-F61FA7C8E035}">
          <p14:sldIdLst>
            <p14:sldId id="341"/>
            <p14:sldId id="339"/>
            <p14:sldId id="340"/>
            <p14:sldId id="335"/>
            <p14:sldId id="353"/>
            <p14:sldId id="349"/>
            <p14:sldId id="350"/>
            <p14:sldId id="351"/>
            <p14:sldId id="352"/>
            <p14:sldId id="3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07" autoAdjust="0"/>
    <p:restoredTop sz="93333" autoAdjust="0"/>
  </p:normalViewPr>
  <p:slideViewPr>
    <p:cSldViewPr>
      <p:cViewPr varScale="1">
        <p:scale>
          <a:sx n="119" d="100"/>
          <a:sy n="119" d="100"/>
        </p:scale>
        <p:origin x="228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2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17181-850B-40BB-B91B-B470F2AAEFA8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BADA8-F2B6-4272-83F4-419500F016A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8400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50 min incl. DSL und Rest-API Demo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3BADA8-F2B6-4272-83F4-419500F016A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364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Rails</a:t>
            </a:r>
            <a:r>
              <a:rPr lang="de-DE" dirty="0"/>
              <a:t> ist eine </a:t>
            </a:r>
            <a:r>
              <a:rPr lang="de-DE" dirty="0" err="1"/>
              <a:t>WebDSL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3BADA8-F2B6-4272-83F4-419500F016A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3496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https://github.com/DHBW-KA/smutje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3BADA8-F2B6-4272-83F4-419500F016A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9120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CORS</a:t>
            </a:r>
            <a:r>
              <a:rPr lang="de-DE" baseline="0" dirty="0"/>
              <a:t> =Cross Origin Ressource Sharing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3BADA8-F2B6-4272-83F4-419500F016A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024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Was braucht</a:t>
            </a:r>
            <a:r>
              <a:rPr lang="de-DE" baseline="0" dirty="0"/>
              <a:t> man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3BADA8-F2B6-4272-83F4-419500F016A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027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8" name="Content Placeholder 8"/>
          <p:cNvSpPr>
            <a:spLocks noGrp="1"/>
          </p:cNvSpPr>
          <p:nvPr>
            <p:ph sz="quarter" idx="14"/>
          </p:nvPr>
        </p:nvSpPr>
        <p:spPr>
          <a:xfrm>
            <a:off x="630948" y="1844824"/>
            <a:ext cx="3776460" cy="2188840"/>
          </a:xfrm>
        </p:spPr>
        <p:style>
          <a:lnRef idx="0">
            <a:scrgbClr r="0" g="0" b="0"/>
          </a:lnRef>
          <a:fillRef idx="1002">
            <a:schemeClr val="lt2"/>
          </a:fillRef>
          <a:effectRef idx="0">
            <a:scrgbClr r="0" g="0" b="0"/>
          </a:effectRef>
          <a:fontRef idx="major"/>
        </p:style>
        <p:txBody>
          <a:bodyPr anchor="ctr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5"/>
          </p:nvPr>
        </p:nvSpPr>
        <p:spPr>
          <a:xfrm>
            <a:off x="4572000" y="1844824"/>
            <a:ext cx="3776460" cy="2188840"/>
          </a:xfrm>
        </p:spPr>
        <p:style>
          <a:lnRef idx="0">
            <a:scrgbClr r="0" g="0" b="0"/>
          </a:lnRef>
          <a:fillRef idx="1002">
            <a:schemeClr val="lt2"/>
          </a:fillRef>
          <a:effectRef idx="0">
            <a:scrgbClr r="0" g="0" b="0"/>
          </a:effectRef>
          <a:fontRef idx="major"/>
        </p:style>
        <p:txBody>
          <a:bodyPr anchor="ctr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1" name="Content Placeholder 8"/>
          <p:cNvSpPr>
            <a:spLocks noGrp="1"/>
          </p:cNvSpPr>
          <p:nvPr>
            <p:ph sz="quarter" idx="16"/>
          </p:nvPr>
        </p:nvSpPr>
        <p:spPr>
          <a:xfrm>
            <a:off x="630948" y="4221088"/>
            <a:ext cx="3776460" cy="2188840"/>
          </a:xfrm>
        </p:spPr>
        <p:style>
          <a:lnRef idx="0">
            <a:scrgbClr r="0" g="0" b="0"/>
          </a:lnRef>
          <a:fillRef idx="1002">
            <a:schemeClr val="lt2"/>
          </a:fillRef>
          <a:effectRef idx="0">
            <a:scrgbClr r="0" g="0" b="0"/>
          </a:effectRef>
          <a:fontRef idx="major"/>
        </p:style>
        <p:txBody>
          <a:bodyPr anchor="ctr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7"/>
          </p:nvPr>
        </p:nvSpPr>
        <p:spPr>
          <a:xfrm>
            <a:off x="4572000" y="4221088"/>
            <a:ext cx="3776460" cy="2188840"/>
          </a:xfrm>
        </p:spPr>
        <p:style>
          <a:lnRef idx="0">
            <a:scrgbClr r="0" g="0" b="0"/>
          </a:lnRef>
          <a:fillRef idx="1002">
            <a:schemeClr val="lt2"/>
          </a:fillRef>
          <a:effectRef idx="0">
            <a:scrgbClr r="0" g="0" b="0"/>
          </a:effectRef>
          <a:fontRef idx="major"/>
        </p:style>
        <p:txBody>
          <a:bodyPr anchor="ctr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3" name="Rechteck 12"/>
          <p:cNvSpPr/>
          <p:nvPr userDrawn="1"/>
        </p:nvSpPr>
        <p:spPr>
          <a:xfrm>
            <a:off x="8357293" y="1628800"/>
            <a:ext cx="6415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all" spc="0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B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-53856" y="4221088"/>
            <a:ext cx="684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all" spc="0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8276340" y="4218134"/>
            <a:ext cx="7601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all" spc="0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D</a:t>
            </a:r>
          </a:p>
        </p:txBody>
      </p:sp>
      <p:sp>
        <p:nvSpPr>
          <p:cNvPr id="3" name="Rechteck 2"/>
          <p:cNvSpPr/>
          <p:nvPr userDrawn="1"/>
        </p:nvSpPr>
        <p:spPr>
          <a:xfrm>
            <a:off x="7272" y="1628800"/>
            <a:ext cx="723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1" cap="all" spc="0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62482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42D1376-809C-4EFA-8676-D9EAC09B8C56}" type="datetimeFigureOut">
              <a:rPr lang="de-DE" smtClean="0"/>
              <a:t>29.04.20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9E38DEE4-F6E1-48BD-8E1D-E8B017073C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2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k3s.io/" TargetMode="External"/><Relationship Id="rId2" Type="http://schemas.openxmlformats.org/officeDocument/2006/relationships/hyperlink" Target="https://gardener.cloud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docker.com/get-docker/" TargetMode="External"/><Relationship Id="rId4" Type="http://schemas.openxmlformats.org/officeDocument/2006/relationships/hyperlink" Target="https://minikube.sigs.k8s.io/docs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rtinfowler.com/bliki/TestDouble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1/user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HBW-KA/rails_api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ocker.com/products/docker-compos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Modern Web Development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de-DE" dirty="0"/>
              <a:t>Frontend Development</a:t>
            </a:r>
          </a:p>
          <a:p>
            <a:pPr lvl="1"/>
            <a:r>
              <a:rPr lang="de-DE" dirty="0" err="1"/>
              <a:t>Assets</a:t>
            </a:r>
            <a:r>
              <a:rPr lang="de-DE" dirty="0"/>
              <a:t> (CSS, JS, Images)</a:t>
            </a:r>
          </a:p>
          <a:p>
            <a:pPr lvl="1"/>
            <a:r>
              <a:rPr lang="de-DE" dirty="0"/>
              <a:t>Turbolinks &amp; </a:t>
            </a:r>
            <a:r>
              <a:rPr lang="de-DE" dirty="0" err="1"/>
              <a:t>Websockets</a:t>
            </a:r>
            <a:endParaRPr lang="de-DE" dirty="0"/>
          </a:p>
          <a:p>
            <a:pPr lvl="1"/>
            <a:r>
              <a:rPr lang="de-DE" dirty="0"/>
              <a:t>Singlepage </a:t>
            </a:r>
            <a:r>
              <a:rPr lang="de-DE" dirty="0" err="1"/>
              <a:t>Applications</a:t>
            </a:r>
            <a:r>
              <a:rPr lang="de-DE" dirty="0"/>
              <a:t> </a:t>
            </a:r>
          </a:p>
          <a:p>
            <a:r>
              <a:rPr lang="de-DE" dirty="0" err="1"/>
              <a:t>Rails</a:t>
            </a:r>
            <a:r>
              <a:rPr lang="de-DE" dirty="0"/>
              <a:t> </a:t>
            </a:r>
            <a:r>
              <a:rPr lang="de-DE" dirty="0" err="1"/>
              <a:t>Advanced</a:t>
            </a:r>
            <a:endParaRPr lang="de-DE" dirty="0"/>
          </a:p>
          <a:p>
            <a:pPr lvl="1"/>
            <a:r>
              <a:rPr lang="de-DE" dirty="0"/>
              <a:t>Features</a:t>
            </a:r>
          </a:p>
          <a:p>
            <a:pPr lvl="1"/>
            <a:r>
              <a:rPr lang="de-DE" dirty="0"/>
              <a:t>Und </a:t>
            </a:r>
            <a:r>
              <a:rPr lang="de-DE" dirty="0" err="1"/>
              <a:t>Gems</a:t>
            </a:r>
            <a:endParaRPr lang="de-DE" dirty="0"/>
          </a:p>
          <a:p>
            <a:r>
              <a:rPr lang="de-DE" b="1" dirty="0">
                <a:solidFill>
                  <a:srgbClr val="C00000"/>
                </a:solidFill>
              </a:rPr>
              <a:t>Sonstiges</a:t>
            </a:r>
          </a:p>
          <a:p>
            <a:pPr lvl="1"/>
            <a:r>
              <a:rPr lang="de-DE" b="1" dirty="0" err="1">
                <a:solidFill>
                  <a:srgbClr val="C00000"/>
                </a:solidFill>
              </a:rPr>
              <a:t>Advanced</a:t>
            </a:r>
            <a:r>
              <a:rPr lang="de-DE" b="1" dirty="0">
                <a:solidFill>
                  <a:srgbClr val="C00000"/>
                </a:solidFill>
              </a:rPr>
              <a:t> Ruby</a:t>
            </a:r>
          </a:p>
          <a:p>
            <a:pPr lvl="1"/>
            <a:r>
              <a:rPr lang="de-DE" b="1" dirty="0">
                <a:solidFill>
                  <a:srgbClr val="C00000"/>
                </a:solidFill>
              </a:rPr>
              <a:t>REST-API</a:t>
            </a:r>
          </a:p>
          <a:p>
            <a:pPr lvl="1"/>
            <a:r>
              <a:rPr lang="de-DE" b="1" dirty="0" err="1">
                <a:solidFill>
                  <a:srgbClr val="C00000"/>
                </a:solidFill>
              </a:rPr>
              <a:t>Deployment</a:t>
            </a:r>
            <a:endParaRPr lang="de-DE" b="1" dirty="0">
              <a:solidFill>
                <a:srgbClr val="C00000"/>
              </a:solidFill>
            </a:endParaRPr>
          </a:p>
          <a:p>
            <a:r>
              <a:rPr lang="de-DE" dirty="0"/>
              <a:t>Klausur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Ruby</a:t>
            </a:r>
          </a:p>
          <a:p>
            <a:r>
              <a:rPr lang="de-DE" dirty="0"/>
              <a:t>Rack</a:t>
            </a:r>
          </a:p>
          <a:p>
            <a:pPr lvl="1"/>
            <a:r>
              <a:rPr lang="de-DE" dirty="0"/>
              <a:t>Sinatra</a:t>
            </a:r>
          </a:p>
          <a:p>
            <a:r>
              <a:rPr lang="de-DE" dirty="0" err="1"/>
              <a:t>Rails</a:t>
            </a:r>
            <a:endParaRPr lang="de-DE" dirty="0"/>
          </a:p>
          <a:p>
            <a:pPr lvl="1"/>
            <a:r>
              <a:rPr lang="de-DE" dirty="0"/>
              <a:t>Aufbau (MVC)</a:t>
            </a:r>
          </a:p>
          <a:p>
            <a:pPr lvl="1"/>
            <a:r>
              <a:rPr lang="de-DE" dirty="0"/>
              <a:t>Model</a:t>
            </a:r>
          </a:p>
          <a:p>
            <a:pPr lvl="1"/>
            <a:r>
              <a:rPr lang="de-DE" dirty="0"/>
              <a:t>Routing</a:t>
            </a:r>
          </a:p>
          <a:p>
            <a:pPr lvl="1"/>
            <a:r>
              <a:rPr lang="de-DE" dirty="0"/>
              <a:t>Controller</a:t>
            </a:r>
          </a:p>
          <a:p>
            <a:pPr lvl="1"/>
            <a:r>
              <a:rPr lang="de-DE" dirty="0"/>
              <a:t>View</a:t>
            </a:r>
          </a:p>
          <a:p>
            <a:r>
              <a:rPr lang="de-DE" dirty="0"/>
              <a:t>Data Access</a:t>
            </a:r>
          </a:p>
          <a:p>
            <a:pPr lvl="1"/>
            <a:r>
              <a:rPr lang="de-DE" dirty="0" err="1"/>
              <a:t>Active</a:t>
            </a:r>
            <a:r>
              <a:rPr lang="de-DE" dirty="0"/>
              <a:t> </a:t>
            </a:r>
            <a:r>
              <a:rPr lang="de-DE" dirty="0" err="1"/>
              <a:t>Record</a:t>
            </a:r>
            <a:r>
              <a:rPr lang="de-DE" dirty="0"/>
              <a:t> Pattern</a:t>
            </a:r>
          </a:p>
          <a:p>
            <a:pPr lvl="1"/>
            <a:r>
              <a:rPr lang="de-DE" dirty="0" err="1"/>
              <a:t>Associations</a:t>
            </a:r>
            <a:r>
              <a:rPr lang="de-DE" dirty="0"/>
              <a:t> / </a:t>
            </a:r>
            <a:r>
              <a:rPr lang="de-DE" dirty="0" err="1"/>
              <a:t>Migrations</a:t>
            </a:r>
            <a:endParaRPr lang="de-DE" dirty="0"/>
          </a:p>
          <a:p>
            <a:r>
              <a:rPr lang="de-DE" dirty="0"/>
              <a:t>TDD</a:t>
            </a:r>
          </a:p>
          <a:p>
            <a:pPr lvl="1"/>
            <a:r>
              <a:rPr lang="de-DE" dirty="0" err="1"/>
              <a:t>Rspec</a:t>
            </a:r>
            <a:r>
              <a:rPr lang="de-DE" dirty="0"/>
              <a:t>, </a:t>
            </a:r>
            <a:r>
              <a:rPr lang="de-DE" dirty="0" err="1"/>
              <a:t>Minitest</a:t>
            </a:r>
            <a:r>
              <a:rPr lang="de-DE" dirty="0"/>
              <a:t>, </a:t>
            </a:r>
            <a:r>
              <a:rPr lang="de-DE" dirty="0" err="1"/>
              <a:t>Cucumber</a:t>
            </a:r>
            <a:endParaRPr lang="de-DE" dirty="0"/>
          </a:p>
          <a:p>
            <a:pPr lvl="1"/>
            <a:r>
              <a:rPr lang="de-DE" dirty="0"/>
              <a:t>TDD und DHH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1601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Deployment</a:t>
            </a:r>
            <a:br>
              <a:rPr lang="de-DE" dirty="0"/>
            </a:br>
            <a:r>
              <a:rPr lang="de-DE" dirty="0"/>
              <a:t>Manuell/Automatisch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Manuell (SSH)</a:t>
            </a:r>
          </a:p>
          <a:p>
            <a:pPr lvl="1"/>
            <a:r>
              <a:rPr lang="de-DE" dirty="0"/>
              <a:t>Upload</a:t>
            </a:r>
          </a:p>
          <a:p>
            <a:pPr lvl="1"/>
            <a:r>
              <a:rPr lang="de-DE" dirty="0" err="1"/>
              <a:t>NginX</a:t>
            </a:r>
            <a:r>
              <a:rPr lang="de-DE" dirty="0"/>
              <a:t> </a:t>
            </a:r>
            <a:r>
              <a:rPr lang="de-DE" dirty="0" err="1"/>
              <a:t>setup</a:t>
            </a:r>
            <a:endParaRPr lang="de-DE" dirty="0"/>
          </a:p>
          <a:p>
            <a:pPr lvl="1"/>
            <a:r>
              <a:rPr lang="de-DE" dirty="0" err="1"/>
              <a:t>Rails</a:t>
            </a:r>
            <a:r>
              <a:rPr lang="de-DE" dirty="0"/>
              <a:t> </a:t>
            </a:r>
            <a:r>
              <a:rPr lang="de-DE" dirty="0" err="1"/>
              <a:t>setup</a:t>
            </a:r>
            <a:endParaRPr lang="de-DE" dirty="0"/>
          </a:p>
          <a:p>
            <a:pPr lvl="1"/>
            <a:r>
              <a:rPr lang="de-DE" dirty="0" err="1"/>
              <a:t>NginX</a:t>
            </a:r>
            <a:r>
              <a:rPr lang="de-DE" dirty="0"/>
              <a:t> starten</a:t>
            </a:r>
          </a:p>
          <a:p>
            <a:pPr lvl="1"/>
            <a:r>
              <a:rPr lang="de-DE" dirty="0" err="1"/>
              <a:t>Rails</a:t>
            </a:r>
            <a:r>
              <a:rPr lang="de-DE" dirty="0"/>
              <a:t> starten</a:t>
            </a:r>
          </a:p>
          <a:p>
            <a:pPr lvl="1"/>
            <a:r>
              <a:rPr lang="de-DE" dirty="0"/>
              <a:t>Ggf. Externe Worker starten</a:t>
            </a:r>
          </a:p>
          <a:p>
            <a:r>
              <a:rPr lang="de-DE" dirty="0"/>
              <a:t>Halbautomatisch (</a:t>
            </a:r>
            <a:r>
              <a:rPr lang="de-DE" dirty="0" err="1"/>
              <a:t>Capistrano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Capistrano</a:t>
            </a:r>
            <a:r>
              <a:rPr lang="de-DE" dirty="0"/>
              <a:t> Setup</a:t>
            </a:r>
          </a:p>
          <a:p>
            <a:pPr lvl="1"/>
            <a:r>
              <a:rPr lang="de-DE" dirty="0"/>
              <a:t>Upload</a:t>
            </a:r>
          </a:p>
          <a:p>
            <a:r>
              <a:rPr lang="de-DE" dirty="0"/>
              <a:t>Fast Automatisch (</a:t>
            </a:r>
            <a:r>
              <a:rPr lang="de-DE" dirty="0" err="1"/>
              <a:t>Heroku</a:t>
            </a:r>
            <a:r>
              <a:rPr lang="de-DE" dirty="0"/>
              <a:t> / </a:t>
            </a:r>
            <a:r>
              <a:rPr lang="de-DE" dirty="0" err="1"/>
              <a:t>Dokku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Upload</a:t>
            </a:r>
          </a:p>
          <a:p>
            <a:pPr lvl="1"/>
            <a:r>
              <a:rPr lang="de-DE" dirty="0"/>
              <a:t>(DBs linken)</a:t>
            </a:r>
          </a:p>
          <a:p>
            <a:r>
              <a:rPr lang="de-DE" dirty="0"/>
              <a:t>Cloud-Native</a:t>
            </a:r>
          </a:p>
          <a:p>
            <a:pPr lvl="1"/>
            <a:r>
              <a:rPr lang="de-DE" dirty="0" err="1"/>
              <a:t>Kubernetes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903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Cloud Native - Voraussetzungen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6856" y="1600200"/>
            <a:ext cx="8229600" cy="4525963"/>
          </a:xfrm>
        </p:spPr>
        <p:txBody>
          <a:bodyPr anchor="t">
            <a:normAutofit/>
          </a:bodyPr>
          <a:lstStyle/>
          <a:p>
            <a:r>
              <a:rPr lang="de-DE" sz="2800" dirty="0"/>
              <a:t>Cluster Setup</a:t>
            </a:r>
          </a:p>
          <a:p>
            <a:pPr lvl="1"/>
            <a:r>
              <a:rPr lang="de-DE" sz="1800" dirty="0" err="1"/>
              <a:t>Any</a:t>
            </a:r>
            <a:r>
              <a:rPr lang="de-DE" sz="1800" dirty="0"/>
              <a:t> </a:t>
            </a:r>
            <a:r>
              <a:rPr lang="de-DE" sz="1800" dirty="0" err="1"/>
              <a:t>Hyperscaler</a:t>
            </a:r>
            <a:r>
              <a:rPr lang="de-DE" sz="1800" dirty="0"/>
              <a:t> (AWS, GCP, </a:t>
            </a:r>
            <a:r>
              <a:rPr lang="de-DE" sz="1800" dirty="0" err="1"/>
              <a:t>Azure</a:t>
            </a:r>
            <a:r>
              <a:rPr lang="de-DE" sz="1800" dirty="0"/>
              <a:t>, Ali) - </a:t>
            </a:r>
            <a:r>
              <a:rPr lang="de-DE" sz="1800" dirty="0">
                <a:hlinkClick r:id="rId2"/>
              </a:rPr>
              <a:t>https://gardener.cloud/</a:t>
            </a:r>
            <a:endParaRPr lang="de-DE" sz="1800" dirty="0"/>
          </a:p>
          <a:p>
            <a:pPr lvl="1"/>
            <a:r>
              <a:rPr lang="de-DE" sz="1800" dirty="0">
                <a:hlinkClick r:id="rId3"/>
              </a:rPr>
              <a:t>https://k3s.io/</a:t>
            </a:r>
            <a:endParaRPr lang="de-DE" sz="1800" dirty="0"/>
          </a:p>
          <a:p>
            <a:pPr lvl="1"/>
            <a:r>
              <a:rPr lang="de-DE" sz="1800" dirty="0">
                <a:hlinkClick r:id="rId4"/>
              </a:rPr>
              <a:t>https://minikube.sigs.k8s.io/docs/</a:t>
            </a:r>
            <a:endParaRPr lang="de-DE" sz="1800" dirty="0"/>
          </a:p>
          <a:p>
            <a:pPr lvl="1"/>
            <a:r>
              <a:rPr lang="de-DE" sz="1800" dirty="0">
                <a:hlinkClick r:id="rId5"/>
              </a:rPr>
              <a:t>https://docs.docker.com/get-docker/</a:t>
            </a:r>
            <a:r>
              <a:rPr lang="de-DE" sz="1800" dirty="0"/>
              <a:t> Docker Desktop (Mit K8s)</a:t>
            </a:r>
          </a:p>
          <a:p>
            <a:r>
              <a:rPr lang="de-DE" sz="2800" dirty="0"/>
              <a:t>Docker Image</a:t>
            </a:r>
            <a:endParaRPr lang="de-DE" sz="2000" dirty="0"/>
          </a:p>
          <a:p>
            <a:pPr lvl="1"/>
            <a:r>
              <a:rPr lang="de-DE" sz="2000" dirty="0"/>
              <a:t>Container ist die Instanz eines Image</a:t>
            </a:r>
          </a:p>
          <a:p>
            <a:pPr lvl="1"/>
            <a:r>
              <a:rPr lang="de-DE" sz="2000" dirty="0"/>
              <a:t>Enthält alle Abhängigkeiten</a:t>
            </a:r>
          </a:p>
          <a:p>
            <a:pPr lvl="1"/>
            <a:r>
              <a:rPr lang="de-DE" sz="2000" dirty="0"/>
              <a:t>Prozess-Isolation</a:t>
            </a:r>
          </a:p>
        </p:txBody>
      </p:sp>
    </p:spTree>
    <p:extLst>
      <p:ext uri="{BB962C8B-B14F-4D97-AF65-F5344CB8AC3E}">
        <p14:creationId xmlns:p14="http://schemas.microsoft.com/office/powerpoint/2010/main" val="1052229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18C9-F2AD-6649-B78B-371DCBBF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Docker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D330-63AF-4341-BFD9-6C88DAB8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err="1">
                <a:latin typeface="Andale Mono" panose="020B0509000000000004" pitchFamily="49" charset="0"/>
              </a:rPr>
              <a:t>Dockerfile</a:t>
            </a:r>
            <a:endParaRPr lang="en-GB" sz="1800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7C4DFF"/>
              </a:solidFill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FROM </a:t>
            </a:r>
            <a:r>
              <a:rPr lang="en-GB" sz="1800" dirty="0">
                <a:latin typeface="Andale Mono" panose="020B0509000000000004" pitchFamily="49" charset="0"/>
              </a:rPr>
              <a:t>ruby</a:t>
            </a:r>
            <a:br>
              <a:rPr lang="en-GB" sz="1800" dirty="0"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RUN </a:t>
            </a:r>
            <a:r>
              <a:rPr lang="en-GB" sz="1800" dirty="0" err="1">
                <a:latin typeface="Andale Mono" panose="020B0509000000000004" pitchFamily="49" charset="0"/>
              </a:rPr>
              <a:t>mkdir</a:t>
            </a:r>
            <a:r>
              <a:rPr lang="en-GB" sz="1800" dirty="0">
                <a:latin typeface="Andale Mono" panose="020B0509000000000004" pitchFamily="49" charset="0"/>
              </a:rPr>
              <a:t> 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/</a:t>
            </a:r>
            <a:r>
              <a:rPr lang="en-GB" sz="1800" dirty="0">
                <a:latin typeface="Andale Mono" panose="020B0509000000000004" pitchFamily="49" charset="0"/>
              </a:rPr>
              <a:t>app 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&amp;&amp; </a:t>
            </a:r>
            <a:r>
              <a:rPr lang="en-GB" sz="1800" dirty="0">
                <a:latin typeface="Andale Mono" panose="020B0509000000000004" pitchFamily="49" charset="0"/>
              </a:rPr>
              <a:t>gem install bundler</a:t>
            </a:r>
            <a:br>
              <a:rPr lang="en-GB" sz="1800" dirty="0"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WORKDIR /</a:t>
            </a:r>
            <a:r>
              <a:rPr lang="en-GB" sz="1800" dirty="0">
                <a:latin typeface="Andale Mono" panose="020B0509000000000004" pitchFamily="49" charset="0"/>
              </a:rPr>
              <a:t>app</a:t>
            </a:r>
            <a:br>
              <a:rPr lang="en-GB" sz="1800" dirty="0"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COPY </a:t>
            </a:r>
            <a:r>
              <a:rPr lang="en-GB" sz="1800" dirty="0" err="1">
                <a:latin typeface="Andale Mono" panose="020B0509000000000004" pitchFamily="49" charset="0"/>
              </a:rPr>
              <a:t>Gemfile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* </a:t>
            </a:r>
            <a:r>
              <a:rPr lang="en-GB" sz="1800" dirty="0" err="1">
                <a:latin typeface="Andale Mono" panose="020B0509000000000004" pitchFamily="49" charset="0"/>
              </a:rPr>
              <a:t>package</a:t>
            </a:r>
            <a:r>
              <a:rPr lang="en-GB" sz="1800" dirty="0" err="1">
                <a:solidFill>
                  <a:srgbClr val="39ADB5"/>
                </a:solidFill>
                <a:latin typeface="Andale Mono" panose="020B0509000000000004" pitchFamily="49" charset="0"/>
              </a:rPr>
              <a:t>.</a:t>
            </a:r>
            <a:r>
              <a:rPr lang="en-GB" sz="1800" dirty="0" err="1">
                <a:latin typeface="Andale Mono" panose="020B0509000000000004" pitchFamily="49" charset="0"/>
              </a:rPr>
              <a:t>json</a:t>
            </a:r>
            <a:r>
              <a:rPr lang="en-GB" sz="1800" dirty="0">
                <a:latin typeface="Andale Mono" panose="020B0509000000000004" pitchFamily="49" charset="0"/>
              </a:rPr>
              <a:t> </a:t>
            </a:r>
            <a:r>
              <a:rPr lang="en-GB" sz="1800" dirty="0" err="1">
                <a:latin typeface="Andale Mono" panose="020B0509000000000004" pitchFamily="49" charset="0"/>
              </a:rPr>
              <a:t>yarn</a:t>
            </a:r>
            <a:r>
              <a:rPr lang="en-GB" sz="1800" dirty="0" err="1">
                <a:solidFill>
                  <a:srgbClr val="39ADB5"/>
                </a:solidFill>
                <a:latin typeface="Andale Mono" panose="020B0509000000000004" pitchFamily="49" charset="0"/>
              </a:rPr>
              <a:t>.</a:t>
            </a:r>
            <a:r>
              <a:rPr lang="en-GB" sz="1800" dirty="0" err="1">
                <a:latin typeface="Andale Mono" panose="020B0509000000000004" pitchFamily="49" charset="0"/>
              </a:rPr>
              <a:t>lock</a:t>
            </a:r>
            <a:r>
              <a:rPr lang="en-GB" sz="1800" dirty="0">
                <a:latin typeface="Andale Mono" panose="020B0509000000000004" pitchFamily="49" charset="0"/>
              </a:rPr>
              <a:t> 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/</a:t>
            </a:r>
            <a:r>
              <a:rPr lang="en-GB" sz="1800" dirty="0">
                <a:latin typeface="Andale Mono" panose="020B0509000000000004" pitchFamily="49" charset="0"/>
              </a:rPr>
              <a:t>app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/</a:t>
            </a:r>
            <a:b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RUN </a:t>
            </a:r>
            <a:r>
              <a:rPr lang="en-GB" sz="1800" dirty="0">
                <a:latin typeface="Andale Mono" panose="020B0509000000000004" pitchFamily="49" charset="0"/>
              </a:rPr>
              <a:t>bundle install 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&amp;&amp; </a:t>
            </a:r>
            <a:r>
              <a:rPr lang="en-GB" sz="1800" dirty="0">
                <a:latin typeface="Andale Mono" panose="020B0509000000000004" pitchFamily="49" charset="0"/>
              </a:rPr>
              <a:t>yarn install</a:t>
            </a:r>
            <a:br>
              <a:rPr lang="en-GB" sz="1800" dirty="0"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COPY 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. </a:t>
            </a: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/</a:t>
            </a:r>
            <a:r>
              <a:rPr lang="en-GB" sz="1800" dirty="0">
                <a:latin typeface="Andale Mono" panose="020B0509000000000004" pitchFamily="49" charset="0"/>
              </a:rPr>
              <a:t>app</a:t>
            </a:r>
            <a:br>
              <a:rPr lang="en-GB" sz="1800" dirty="0">
                <a:latin typeface="Andale Mono" panose="020B0509000000000004" pitchFamily="49" charset="0"/>
              </a:rPr>
            </a:br>
            <a:br>
              <a:rPr lang="en-GB" sz="1800" dirty="0">
                <a:latin typeface="Andale Mono" panose="020B0509000000000004" pitchFamily="49" charset="0"/>
              </a:rPr>
            </a:br>
            <a:r>
              <a:rPr lang="en-GB" sz="1800" dirty="0">
                <a:solidFill>
                  <a:srgbClr val="7C4DFF"/>
                </a:solidFill>
                <a:latin typeface="Andale Mono" panose="020B0509000000000004" pitchFamily="49" charset="0"/>
              </a:rPr>
              <a:t>CMD 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[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"bundle"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, 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"exec"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, 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"puma"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, 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"-c"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, 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"config/</a:t>
            </a:r>
            <a:r>
              <a:rPr lang="en-GB" sz="1800" dirty="0" err="1">
                <a:solidFill>
                  <a:srgbClr val="91B859"/>
                </a:solidFill>
                <a:latin typeface="Andale Mono" panose="020B0509000000000004" pitchFamily="49" charset="0"/>
              </a:rPr>
              <a:t>puma.rb</a:t>
            </a:r>
            <a:r>
              <a:rPr lang="en-GB" sz="1800" dirty="0">
                <a:solidFill>
                  <a:srgbClr val="91B859"/>
                </a:solidFill>
                <a:latin typeface="Andale Mono" panose="020B0509000000000004" pitchFamily="49" charset="0"/>
              </a:rPr>
              <a:t>"</a:t>
            </a:r>
            <a:r>
              <a:rPr lang="en-GB" sz="1800" dirty="0">
                <a:solidFill>
                  <a:srgbClr val="39ADB5"/>
                </a:solidFill>
                <a:latin typeface="Andale Mono" panose="020B0509000000000004" pitchFamily="49" charset="0"/>
              </a:rPr>
              <a:t>]</a:t>
            </a:r>
            <a:endParaRPr lang="en-DE" sz="180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603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D4626-1640-C242-81E6-9C8B58373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D9615-1D73-BD4E-82D8-5507272C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/>
          <a:lstStyle/>
          <a:p>
            <a:r>
              <a:rPr lang="en-DE" dirty="0"/>
              <a:t>Container Orchestrator</a:t>
            </a:r>
          </a:p>
          <a:p>
            <a:r>
              <a:rPr lang="en-DE" dirty="0"/>
              <a:t>Deklarative Systemdefinition</a:t>
            </a:r>
          </a:p>
          <a:p>
            <a:r>
              <a:rPr lang="en-DE" dirty="0"/>
              <a:t>Alles ist eine “Resource”</a:t>
            </a:r>
          </a:p>
          <a:p>
            <a:pPr lvl="1"/>
            <a:r>
              <a:rPr lang="en-DE" b="1" dirty="0">
                <a:solidFill>
                  <a:srgbClr val="FF0000"/>
                </a:solidFill>
              </a:rPr>
              <a:t>Deployment </a:t>
            </a:r>
            <a:r>
              <a:rPr lang="en-DE" dirty="0"/>
              <a:t>– Mehrere Versionen einer Applikation</a:t>
            </a:r>
          </a:p>
          <a:p>
            <a:pPr lvl="2"/>
            <a:r>
              <a:rPr lang="en-DE" b="1" dirty="0">
                <a:solidFill>
                  <a:srgbClr val="FF0000"/>
                </a:solidFill>
              </a:rPr>
              <a:t>Replica-Set</a:t>
            </a:r>
            <a:r>
              <a:rPr lang="en-DE" dirty="0"/>
              <a:t> – Duplikate der selben App-Version auf dem Cluster verteilt</a:t>
            </a:r>
            <a:endParaRPr lang="en-DE" b="1" dirty="0">
              <a:solidFill>
                <a:srgbClr val="FF0000"/>
              </a:solidFill>
            </a:endParaRPr>
          </a:p>
          <a:p>
            <a:pPr lvl="3"/>
            <a:r>
              <a:rPr lang="en-DE" b="1" dirty="0">
                <a:solidFill>
                  <a:srgbClr val="FF0000"/>
                </a:solidFill>
              </a:rPr>
              <a:t>Pod</a:t>
            </a:r>
            <a:r>
              <a:rPr lang="en-DE" dirty="0"/>
              <a:t> - enthält 1-n Container der Applikation in einer Version</a:t>
            </a:r>
          </a:p>
          <a:p>
            <a:pPr lvl="1"/>
            <a:r>
              <a:rPr lang="en-DE" b="1" dirty="0">
                <a:solidFill>
                  <a:srgbClr val="FF0000"/>
                </a:solidFill>
              </a:rPr>
              <a:t>Service</a:t>
            </a:r>
            <a:r>
              <a:rPr lang="en-DE" dirty="0"/>
              <a:t> – Applikation im erreichbar machen</a:t>
            </a:r>
          </a:p>
          <a:p>
            <a:pPr lvl="1"/>
            <a:r>
              <a:rPr lang="en-DE" b="1" dirty="0">
                <a:solidFill>
                  <a:srgbClr val="FF0000"/>
                </a:solidFill>
              </a:rPr>
              <a:t>Ingress</a:t>
            </a:r>
            <a:r>
              <a:rPr lang="en-DE" dirty="0"/>
              <a:t> – Service an einen DNS binden (incl Reverse-Proxy, SSL, etc.)</a:t>
            </a:r>
          </a:p>
          <a:p>
            <a:pPr lvl="1"/>
            <a:r>
              <a:rPr lang="en-DE" b="1" dirty="0">
                <a:solidFill>
                  <a:srgbClr val="FF0000"/>
                </a:solidFill>
              </a:rPr>
              <a:t>PersistentVolumeClaim</a:t>
            </a:r>
            <a:r>
              <a:rPr lang="en-DE" dirty="0"/>
              <a:t> – Speicherplatz Anforderung</a:t>
            </a:r>
          </a:p>
          <a:p>
            <a:pPr lvl="2"/>
            <a:r>
              <a:rPr lang="en-DE" b="1" dirty="0">
                <a:solidFill>
                  <a:srgbClr val="FF0000"/>
                </a:solidFill>
              </a:rPr>
              <a:t>PersistentVolume</a:t>
            </a:r>
            <a:r>
              <a:rPr lang="en-DE" dirty="0"/>
              <a:t> – Bereitstellung. Kann im Pod angebunden werden</a:t>
            </a:r>
          </a:p>
          <a:p>
            <a:pPr lvl="1"/>
            <a:r>
              <a:rPr lang="en-DE" b="1" dirty="0">
                <a:solidFill>
                  <a:srgbClr val="FF0000"/>
                </a:solidFill>
              </a:rPr>
              <a:t>CRD</a:t>
            </a:r>
            <a:r>
              <a:rPr lang="en-DE" dirty="0"/>
              <a:t> – Custom Resource Definition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D0D5C3-7686-9642-9A49-9DD7CD708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264" y="0"/>
            <a:ext cx="2124586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44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B49BF-BE38-4C41-AA70-DCAA2924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Resources: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855D-C476-0947-8743-BDB4F40D2C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DE" dirty="0"/>
              <a:t>Resource Type</a:t>
            </a:r>
          </a:p>
          <a:p>
            <a:r>
              <a:rPr lang="en-DE" dirty="0"/>
              <a:t>Metadata</a:t>
            </a:r>
          </a:p>
          <a:p>
            <a:r>
              <a:rPr lang="en-DE" dirty="0"/>
              <a:t>Spec</a:t>
            </a:r>
          </a:p>
          <a:p>
            <a:endParaRPr lang="en-DE" dirty="0"/>
          </a:p>
          <a:p>
            <a:pPr marL="0" indent="0">
              <a:buNone/>
            </a:pPr>
            <a:endParaRPr lang="en-DE" dirty="0"/>
          </a:p>
          <a:p>
            <a:endParaRPr lang="en-DE" dirty="0"/>
          </a:p>
          <a:p>
            <a:r>
              <a:rPr lang="en-DE" dirty="0"/>
              <a:t>Automatisch erzeugte Resourcen:</a:t>
            </a:r>
          </a:p>
          <a:p>
            <a:pPr lvl="1"/>
            <a:r>
              <a:rPr lang="en-DE" dirty="0"/>
              <a:t>ReplicasSet</a:t>
            </a:r>
          </a:p>
          <a:p>
            <a:pPr lvl="1"/>
            <a:r>
              <a:rPr lang="en-DE" dirty="0"/>
              <a:t>Pod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748C98-D983-4747-A043-DAAB95503EB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 err="1"/>
              <a:t>apiVersion</a:t>
            </a:r>
            <a:r>
              <a:rPr lang="en-GB" dirty="0"/>
              <a:t>: apps/v1</a:t>
            </a:r>
            <a:br>
              <a:rPr lang="en-GB" dirty="0"/>
            </a:br>
            <a:r>
              <a:rPr lang="en-GB" dirty="0"/>
              <a:t>kind: Deployment</a:t>
            </a:r>
            <a:br>
              <a:rPr lang="en-GB" dirty="0"/>
            </a:br>
            <a:r>
              <a:rPr lang="en-GB" dirty="0"/>
              <a:t>metadata:</a:t>
            </a:r>
            <a:br>
              <a:rPr lang="en-GB" dirty="0"/>
            </a:br>
            <a:r>
              <a:rPr lang="en-GB" dirty="0"/>
              <a:t>  name: hello-k8s-world</a:t>
            </a:r>
            <a:br>
              <a:rPr lang="en-GB" dirty="0"/>
            </a:br>
            <a:r>
              <a:rPr lang="en-GB" dirty="0"/>
              <a:t>  labels:</a:t>
            </a:r>
            <a:br>
              <a:rPr lang="en-GB" dirty="0"/>
            </a:br>
            <a:r>
              <a:rPr lang="en-GB" dirty="0"/>
              <a:t>    app: hello-k8s-world</a:t>
            </a:r>
            <a:br>
              <a:rPr lang="en-GB" dirty="0"/>
            </a:br>
            <a:r>
              <a:rPr lang="en-GB" dirty="0"/>
              <a:t>spec:</a:t>
            </a:r>
            <a:br>
              <a:rPr lang="en-GB" dirty="0"/>
            </a:br>
            <a:r>
              <a:rPr lang="en-GB" dirty="0"/>
              <a:t>  selector: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matchLabels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      app: hello-k8s-world</a:t>
            </a:r>
            <a:br>
              <a:rPr lang="en-GB" dirty="0"/>
            </a:br>
            <a:r>
              <a:rPr lang="en-GB" dirty="0"/>
              <a:t>  template:</a:t>
            </a:r>
            <a:br>
              <a:rPr lang="en-GB" dirty="0"/>
            </a:br>
            <a:r>
              <a:rPr lang="en-GB" dirty="0"/>
              <a:t>    metadata:</a:t>
            </a:r>
            <a:br>
              <a:rPr lang="en-GB" dirty="0"/>
            </a:br>
            <a:r>
              <a:rPr lang="en-GB" dirty="0"/>
              <a:t>      labels:</a:t>
            </a:r>
            <a:br>
              <a:rPr lang="en-GB" dirty="0"/>
            </a:br>
            <a:r>
              <a:rPr lang="en-GB" dirty="0"/>
              <a:t>        app: hello-k8s-world</a:t>
            </a:r>
            <a:br>
              <a:rPr lang="en-GB" dirty="0"/>
            </a:br>
            <a:r>
              <a:rPr lang="en-GB" dirty="0"/>
              <a:t>    spec:</a:t>
            </a:r>
            <a:br>
              <a:rPr lang="en-GB" dirty="0"/>
            </a:br>
            <a:r>
              <a:rPr lang="en-GB" dirty="0"/>
              <a:t>      containers:</a:t>
            </a:r>
            <a:br>
              <a:rPr lang="en-GB" dirty="0"/>
            </a:br>
            <a:r>
              <a:rPr lang="en-GB" dirty="0"/>
              <a:t>      - name: hello-k8s-world</a:t>
            </a:r>
            <a:br>
              <a:rPr lang="en-GB" dirty="0"/>
            </a:br>
            <a:r>
              <a:rPr lang="en-GB" dirty="0"/>
              <a:t>        image: hello-k8s-world:latest</a:t>
            </a:r>
            <a:br>
              <a:rPr lang="en-GB" dirty="0"/>
            </a:br>
            <a:r>
              <a:rPr lang="en-GB" dirty="0"/>
              <a:t>        ports:</a:t>
            </a:r>
            <a:br>
              <a:rPr lang="en-GB" dirty="0"/>
            </a:br>
            <a:r>
              <a:rPr lang="en-GB" dirty="0"/>
              <a:t>        - </a:t>
            </a:r>
            <a:r>
              <a:rPr lang="en-GB" dirty="0" err="1"/>
              <a:t>containerPort</a:t>
            </a:r>
            <a:r>
              <a:rPr lang="en-GB" dirty="0"/>
              <a:t>: 3000</a:t>
            </a:r>
            <a:br>
              <a:rPr lang="en-GB" dirty="0"/>
            </a:br>
            <a:r>
              <a:rPr lang="en-GB" dirty="0"/>
              <a:t>        resources:</a:t>
            </a:r>
            <a:br>
              <a:rPr lang="en-GB" dirty="0"/>
            </a:br>
            <a:r>
              <a:rPr lang="en-GB" dirty="0"/>
              <a:t>          limits:</a:t>
            </a:r>
            <a:br>
              <a:rPr lang="en-GB" dirty="0"/>
            </a:br>
            <a:r>
              <a:rPr lang="en-GB" dirty="0"/>
              <a:t>            </a:t>
            </a:r>
            <a:r>
              <a:rPr lang="en-GB" dirty="0" err="1"/>
              <a:t>cpu</a:t>
            </a:r>
            <a:r>
              <a:rPr lang="en-GB" dirty="0"/>
              <a:t>: 400m</a:t>
            </a:r>
            <a:br>
              <a:rPr lang="en-GB" dirty="0"/>
            </a:br>
            <a:r>
              <a:rPr lang="en-GB" dirty="0"/>
              <a:t>            memory: 1Gi</a:t>
            </a:r>
            <a:endParaRPr lang="en-DE" dirty="0"/>
          </a:p>
          <a:p>
            <a:pPr marL="0" indent="0">
              <a:buNone/>
            </a:pPr>
            <a:endParaRPr lang="en-D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D69240-CA85-3D47-A1B3-321F8A90483F}"/>
              </a:ext>
            </a:extLst>
          </p:cNvPr>
          <p:cNvSpPr/>
          <p:nvPr/>
        </p:nvSpPr>
        <p:spPr>
          <a:xfrm>
            <a:off x="365760" y="1599883"/>
            <a:ext cx="2118008" cy="388957"/>
          </a:xfrm>
          <a:custGeom>
            <a:avLst/>
            <a:gdLst>
              <a:gd name="connsiteX0" fmla="*/ 0 w 2118008"/>
              <a:gd name="connsiteY0" fmla="*/ 0 h 388957"/>
              <a:gd name="connsiteX1" fmla="*/ 508322 w 2118008"/>
              <a:gd name="connsiteY1" fmla="*/ 0 h 388957"/>
              <a:gd name="connsiteX2" fmla="*/ 974284 w 2118008"/>
              <a:gd name="connsiteY2" fmla="*/ 0 h 388957"/>
              <a:gd name="connsiteX3" fmla="*/ 1546146 w 2118008"/>
              <a:gd name="connsiteY3" fmla="*/ 0 h 388957"/>
              <a:gd name="connsiteX4" fmla="*/ 2118008 w 2118008"/>
              <a:gd name="connsiteY4" fmla="*/ 0 h 388957"/>
              <a:gd name="connsiteX5" fmla="*/ 2118008 w 2118008"/>
              <a:gd name="connsiteY5" fmla="*/ 388957 h 388957"/>
              <a:gd name="connsiteX6" fmla="*/ 1630866 w 2118008"/>
              <a:gd name="connsiteY6" fmla="*/ 388957 h 388957"/>
              <a:gd name="connsiteX7" fmla="*/ 1143724 w 2118008"/>
              <a:gd name="connsiteY7" fmla="*/ 388957 h 388957"/>
              <a:gd name="connsiteX8" fmla="*/ 571862 w 2118008"/>
              <a:gd name="connsiteY8" fmla="*/ 388957 h 388957"/>
              <a:gd name="connsiteX9" fmla="*/ 0 w 2118008"/>
              <a:gd name="connsiteY9" fmla="*/ 388957 h 388957"/>
              <a:gd name="connsiteX10" fmla="*/ 0 w 2118008"/>
              <a:gd name="connsiteY10" fmla="*/ 0 h 38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18008" h="388957" extrusionOk="0">
                <a:moveTo>
                  <a:pt x="0" y="0"/>
                </a:moveTo>
                <a:cubicBezTo>
                  <a:pt x="114946" y="-42840"/>
                  <a:pt x="295642" y="12966"/>
                  <a:pt x="508322" y="0"/>
                </a:cubicBezTo>
                <a:cubicBezTo>
                  <a:pt x="721002" y="-12966"/>
                  <a:pt x="842375" y="27801"/>
                  <a:pt x="974284" y="0"/>
                </a:cubicBezTo>
                <a:cubicBezTo>
                  <a:pt x="1106193" y="-27801"/>
                  <a:pt x="1320864" y="21597"/>
                  <a:pt x="1546146" y="0"/>
                </a:cubicBezTo>
                <a:cubicBezTo>
                  <a:pt x="1771428" y="-21597"/>
                  <a:pt x="1904345" y="53180"/>
                  <a:pt x="2118008" y="0"/>
                </a:cubicBezTo>
                <a:cubicBezTo>
                  <a:pt x="2145105" y="84372"/>
                  <a:pt x="2111021" y="296870"/>
                  <a:pt x="2118008" y="388957"/>
                </a:cubicBezTo>
                <a:cubicBezTo>
                  <a:pt x="1911777" y="418142"/>
                  <a:pt x="1814370" y="342052"/>
                  <a:pt x="1630866" y="388957"/>
                </a:cubicBezTo>
                <a:cubicBezTo>
                  <a:pt x="1447362" y="435862"/>
                  <a:pt x="1375682" y="381168"/>
                  <a:pt x="1143724" y="388957"/>
                </a:cubicBezTo>
                <a:cubicBezTo>
                  <a:pt x="911766" y="396746"/>
                  <a:pt x="854100" y="387939"/>
                  <a:pt x="571862" y="388957"/>
                </a:cubicBezTo>
                <a:cubicBezTo>
                  <a:pt x="289624" y="389975"/>
                  <a:pt x="151753" y="350183"/>
                  <a:pt x="0" y="388957"/>
                </a:cubicBezTo>
                <a:cubicBezTo>
                  <a:pt x="-20343" y="282088"/>
                  <a:pt x="35586" y="150015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48BAE2-8993-034B-AFA7-4D265C77B159}"/>
              </a:ext>
            </a:extLst>
          </p:cNvPr>
          <p:cNvSpPr/>
          <p:nvPr/>
        </p:nvSpPr>
        <p:spPr>
          <a:xfrm>
            <a:off x="361710" y="1988840"/>
            <a:ext cx="2550056" cy="720080"/>
          </a:xfrm>
          <a:custGeom>
            <a:avLst/>
            <a:gdLst>
              <a:gd name="connsiteX0" fmla="*/ 0 w 2550056"/>
              <a:gd name="connsiteY0" fmla="*/ 0 h 720080"/>
              <a:gd name="connsiteX1" fmla="*/ 484511 w 2550056"/>
              <a:gd name="connsiteY1" fmla="*/ 0 h 720080"/>
              <a:gd name="connsiteX2" fmla="*/ 918020 w 2550056"/>
              <a:gd name="connsiteY2" fmla="*/ 0 h 720080"/>
              <a:gd name="connsiteX3" fmla="*/ 1479032 w 2550056"/>
              <a:gd name="connsiteY3" fmla="*/ 0 h 720080"/>
              <a:gd name="connsiteX4" fmla="*/ 1963543 w 2550056"/>
              <a:gd name="connsiteY4" fmla="*/ 0 h 720080"/>
              <a:gd name="connsiteX5" fmla="*/ 2550056 w 2550056"/>
              <a:gd name="connsiteY5" fmla="*/ 0 h 720080"/>
              <a:gd name="connsiteX6" fmla="*/ 2550056 w 2550056"/>
              <a:gd name="connsiteY6" fmla="*/ 374442 h 720080"/>
              <a:gd name="connsiteX7" fmla="*/ 2550056 w 2550056"/>
              <a:gd name="connsiteY7" fmla="*/ 720080 h 720080"/>
              <a:gd name="connsiteX8" fmla="*/ 2040045 w 2550056"/>
              <a:gd name="connsiteY8" fmla="*/ 720080 h 720080"/>
              <a:gd name="connsiteX9" fmla="*/ 1606535 w 2550056"/>
              <a:gd name="connsiteY9" fmla="*/ 720080 h 720080"/>
              <a:gd name="connsiteX10" fmla="*/ 1096524 w 2550056"/>
              <a:gd name="connsiteY10" fmla="*/ 720080 h 720080"/>
              <a:gd name="connsiteX11" fmla="*/ 586513 w 2550056"/>
              <a:gd name="connsiteY11" fmla="*/ 720080 h 720080"/>
              <a:gd name="connsiteX12" fmla="*/ 0 w 2550056"/>
              <a:gd name="connsiteY12" fmla="*/ 720080 h 720080"/>
              <a:gd name="connsiteX13" fmla="*/ 0 w 2550056"/>
              <a:gd name="connsiteY13" fmla="*/ 345638 h 720080"/>
              <a:gd name="connsiteX14" fmla="*/ 0 w 2550056"/>
              <a:gd name="connsiteY14" fmla="*/ 0 h 72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50056" h="720080" extrusionOk="0">
                <a:moveTo>
                  <a:pt x="0" y="0"/>
                </a:moveTo>
                <a:cubicBezTo>
                  <a:pt x="124236" y="-13429"/>
                  <a:pt x="358846" y="47441"/>
                  <a:pt x="484511" y="0"/>
                </a:cubicBezTo>
                <a:cubicBezTo>
                  <a:pt x="610176" y="-47441"/>
                  <a:pt x="813198" y="11457"/>
                  <a:pt x="918020" y="0"/>
                </a:cubicBezTo>
                <a:cubicBezTo>
                  <a:pt x="1022842" y="-11457"/>
                  <a:pt x="1351894" y="7523"/>
                  <a:pt x="1479032" y="0"/>
                </a:cubicBezTo>
                <a:cubicBezTo>
                  <a:pt x="1606170" y="-7523"/>
                  <a:pt x="1739867" y="49951"/>
                  <a:pt x="1963543" y="0"/>
                </a:cubicBezTo>
                <a:cubicBezTo>
                  <a:pt x="2187219" y="-49951"/>
                  <a:pt x="2392080" y="69733"/>
                  <a:pt x="2550056" y="0"/>
                </a:cubicBezTo>
                <a:cubicBezTo>
                  <a:pt x="2562153" y="106784"/>
                  <a:pt x="2544387" y="225099"/>
                  <a:pt x="2550056" y="374442"/>
                </a:cubicBezTo>
                <a:cubicBezTo>
                  <a:pt x="2555725" y="523785"/>
                  <a:pt x="2516691" y="588234"/>
                  <a:pt x="2550056" y="720080"/>
                </a:cubicBezTo>
                <a:cubicBezTo>
                  <a:pt x="2374982" y="758110"/>
                  <a:pt x="2292976" y="687985"/>
                  <a:pt x="2040045" y="720080"/>
                </a:cubicBezTo>
                <a:cubicBezTo>
                  <a:pt x="1787114" y="752175"/>
                  <a:pt x="1719889" y="698459"/>
                  <a:pt x="1606535" y="720080"/>
                </a:cubicBezTo>
                <a:cubicBezTo>
                  <a:pt x="1493181" y="741701"/>
                  <a:pt x="1279024" y="686064"/>
                  <a:pt x="1096524" y="720080"/>
                </a:cubicBezTo>
                <a:cubicBezTo>
                  <a:pt x="914024" y="754096"/>
                  <a:pt x="828406" y="710132"/>
                  <a:pt x="586513" y="720080"/>
                </a:cubicBezTo>
                <a:cubicBezTo>
                  <a:pt x="344620" y="730028"/>
                  <a:pt x="230584" y="706130"/>
                  <a:pt x="0" y="720080"/>
                </a:cubicBezTo>
                <a:cubicBezTo>
                  <a:pt x="-1482" y="563524"/>
                  <a:pt x="44102" y="444980"/>
                  <a:pt x="0" y="345638"/>
                </a:cubicBezTo>
                <a:cubicBezTo>
                  <a:pt x="-44102" y="246296"/>
                  <a:pt x="16317" y="128049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01C6C-EC50-7949-A804-DFC4F740B70B}"/>
              </a:ext>
            </a:extLst>
          </p:cNvPr>
          <p:cNvSpPr/>
          <p:nvPr/>
        </p:nvSpPr>
        <p:spPr>
          <a:xfrm>
            <a:off x="365760" y="2708603"/>
            <a:ext cx="3270136" cy="3528709"/>
          </a:xfrm>
          <a:custGeom>
            <a:avLst/>
            <a:gdLst>
              <a:gd name="connsiteX0" fmla="*/ 0 w 3270136"/>
              <a:gd name="connsiteY0" fmla="*/ 0 h 3528709"/>
              <a:gd name="connsiteX1" fmla="*/ 512321 w 3270136"/>
              <a:gd name="connsiteY1" fmla="*/ 0 h 3528709"/>
              <a:gd name="connsiteX2" fmla="*/ 959240 w 3270136"/>
              <a:gd name="connsiteY2" fmla="*/ 0 h 3528709"/>
              <a:gd name="connsiteX3" fmla="*/ 1569665 w 3270136"/>
              <a:gd name="connsiteY3" fmla="*/ 0 h 3528709"/>
              <a:gd name="connsiteX4" fmla="*/ 2081987 w 3270136"/>
              <a:gd name="connsiteY4" fmla="*/ 0 h 3528709"/>
              <a:gd name="connsiteX5" fmla="*/ 2594308 w 3270136"/>
              <a:gd name="connsiteY5" fmla="*/ 0 h 3528709"/>
              <a:gd name="connsiteX6" fmla="*/ 3270136 w 3270136"/>
              <a:gd name="connsiteY6" fmla="*/ 0 h 3528709"/>
              <a:gd name="connsiteX7" fmla="*/ 3270136 w 3270136"/>
              <a:gd name="connsiteY7" fmla="*/ 517544 h 3528709"/>
              <a:gd name="connsiteX8" fmla="*/ 3270136 w 3270136"/>
              <a:gd name="connsiteY8" fmla="*/ 1105662 h 3528709"/>
              <a:gd name="connsiteX9" fmla="*/ 3270136 w 3270136"/>
              <a:gd name="connsiteY9" fmla="*/ 1623206 h 3528709"/>
              <a:gd name="connsiteX10" fmla="*/ 3270136 w 3270136"/>
              <a:gd name="connsiteY10" fmla="*/ 2140750 h 3528709"/>
              <a:gd name="connsiteX11" fmla="*/ 3270136 w 3270136"/>
              <a:gd name="connsiteY11" fmla="*/ 2728868 h 3528709"/>
              <a:gd name="connsiteX12" fmla="*/ 3270136 w 3270136"/>
              <a:gd name="connsiteY12" fmla="*/ 3528709 h 3528709"/>
              <a:gd name="connsiteX13" fmla="*/ 2823217 w 3270136"/>
              <a:gd name="connsiteY13" fmla="*/ 3528709 h 3528709"/>
              <a:gd name="connsiteX14" fmla="*/ 2212792 w 3270136"/>
              <a:gd name="connsiteY14" fmla="*/ 3528709 h 3528709"/>
              <a:gd name="connsiteX15" fmla="*/ 1733172 w 3270136"/>
              <a:gd name="connsiteY15" fmla="*/ 3528709 h 3528709"/>
              <a:gd name="connsiteX16" fmla="*/ 1188149 w 3270136"/>
              <a:gd name="connsiteY16" fmla="*/ 3528709 h 3528709"/>
              <a:gd name="connsiteX17" fmla="*/ 577724 w 3270136"/>
              <a:gd name="connsiteY17" fmla="*/ 3528709 h 3528709"/>
              <a:gd name="connsiteX18" fmla="*/ 0 w 3270136"/>
              <a:gd name="connsiteY18" fmla="*/ 3528709 h 3528709"/>
              <a:gd name="connsiteX19" fmla="*/ 0 w 3270136"/>
              <a:gd name="connsiteY19" fmla="*/ 3046452 h 3528709"/>
              <a:gd name="connsiteX20" fmla="*/ 0 w 3270136"/>
              <a:gd name="connsiteY20" fmla="*/ 2528908 h 3528709"/>
              <a:gd name="connsiteX21" fmla="*/ 0 w 3270136"/>
              <a:gd name="connsiteY21" fmla="*/ 1976077 h 3528709"/>
              <a:gd name="connsiteX22" fmla="*/ 0 w 3270136"/>
              <a:gd name="connsiteY22" fmla="*/ 1317385 h 3528709"/>
              <a:gd name="connsiteX23" fmla="*/ 0 w 3270136"/>
              <a:gd name="connsiteY23" fmla="*/ 729267 h 3528709"/>
              <a:gd name="connsiteX24" fmla="*/ 0 w 3270136"/>
              <a:gd name="connsiteY24" fmla="*/ 0 h 3528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70136" h="3528709" extrusionOk="0">
                <a:moveTo>
                  <a:pt x="0" y="0"/>
                </a:moveTo>
                <a:cubicBezTo>
                  <a:pt x="136428" y="-58090"/>
                  <a:pt x="323301" y="58266"/>
                  <a:pt x="512321" y="0"/>
                </a:cubicBezTo>
                <a:cubicBezTo>
                  <a:pt x="701341" y="-58266"/>
                  <a:pt x="786264" y="1067"/>
                  <a:pt x="959240" y="0"/>
                </a:cubicBezTo>
                <a:cubicBezTo>
                  <a:pt x="1132216" y="-1067"/>
                  <a:pt x="1391850" y="69575"/>
                  <a:pt x="1569665" y="0"/>
                </a:cubicBezTo>
                <a:cubicBezTo>
                  <a:pt x="1747481" y="-69575"/>
                  <a:pt x="1973243" y="54008"/>
                  <a:pt x="2081987" y="0"/>
                </a:cubicBezTo>
                <a:cubicBezTo>
                  <a:pt x="2190731" y="-54008"/>
                  <a:pt x="2397109" y="953"/>
                  <a:pt x="2594308" y="0"/>
                </a:cubicBezTo>
                <a:cubicBezTo>
                  <a:pt x="2791507" y="-953"/>
                  <a:pt x="3077357" y="30494"/>
                  <a:pt x="3270136" y="0"/>
                </a:cubicBezTo>
                <a:cubicBezTo>
                  <a:pt x="3311842" y="216783"/>
                  <a:pt x="3255336" y="335310"/>
                  <a:pt x="3270136" y="517544"/>
                </a:cubicBezTo>
                <a:cubicBezTo>
                  <a:pt x="3284936" y="699778"/>
                  <a:pt x="3226933" y="909653"/>
                  <a:pt x="3270136" y="1105662"/>
                </a:cubicBezTo>
                <a:cubicBezTo>
                  <a:pt x="3313339" y="1301671"/>
                  <a:pt x="3233042" y="1456116"/>
                  <a:pt x="3270136" y="1623206"/>
                </a:cubicBezTo>
                <a:cubicBezTo>
                  <a:pt x="3307230" y="1790296"/>
                  <a:pt x="3266187" y="1912148"/>
                  <a:pt x="3270136" y="2140750"/>
                </a:cubicBezTo>
                <a:cubicBezTo>
                  <a:pt x="3274085" y="2369352"/>
                  <a:pt x="3215264" y="2537783"/>
                  <a:pt x="3270136" y="2728868"/>
                </a:cubicBezTo>
                <a:cubicBezTo>
                  <a:pt x="3325008" y="2919953"/>
                  <a:pt x="3193554" y="3343181"/>
                  <a:pt x="3270136" y="3528709"/>
                </a:cubicBezTo>
                <a:cubicBezTo>
                  <a:pt x="3071812" y="3577198"/>
                  <a:pt x="2967230" y="3507276"/>
                  <a:pt x="2823217" y="3528709"/>
                </a:cubicBezTo>
                <a:cubicBezTo>
                  <a:pt x="2679204" y="3550142"/>
                  <a:pt x="2337088" y="3526253"/>
                  <a:pt x="2212792" y="3528709"/>
                </a:cubicBezTo>
                <a:cubicBezTo>
                  <a:pt x="2088497" y="3531165"/>
                  <a:pt x="1921047" y="3478000"/>
                  <a:pt x="1733172" y="3528709"/>
                </a:cubicBezTo>
                <a:cubicBezTo>
                  <a:pt x="1545297" y="3579418"/>
                  <a:pt x="1386007" y="3469875"/>
                  <a:pt x="1188149" y="3528709"/>
                </a:cubicBezTo>
                <a:cubicBezTo>
                  <a:pt x="990291" y="3587543"/>
                  <a:pt x="815340" y="3501158"/>
                  <a:pt x="577724" y="3528709"/>
                </a:cubicBezTo>
                <a:cubicBezTo>
                  <a:pt x="340108" y="3556260"/>
                  <a:pt x="240770" y="3503518"/>
                  <a:pt x="0" y="3528709"/>
                </a:cubicBezTo>
                <a:cubicBezTo>
                  <a:pt x="-45857" y="3414592"/>
                  <a:pt x="12120" y="3210260"/>
                  <a:pt x="0" y="3046452"/>
                </a:cubicBezTo>
                <a:cubicBezTo>
                  <a:pt x="-12120" y="2882644"/>
                  <a:pt x="58810" y="2635425"/>
                  <a:pt x="0" y="2528908"/>
                </a:cubicBezTo>
                <a:cubicBezTo>
                  <a:pt x="-58810" y="2422391"/>
                  <a:pt x="6526" y="2236284"/>
                  <a:pt x="0" y="1976077"/>
                </a:cubicBezTo>
                <a:cubicBezTo>
                  <a:pt x="-6526" y="1715870"/>
                  <a:pt x="72729" y="1498325"/>
                  <a:pt x="0" y="1317385"/>
                </a:cubicBezTo>
                <a:cubicBezTo>
                  <a:pt x="-72729" y="1136445"/>
                  <a:pt x="50895" y="986376"/>
                  <a:pt x="0" y="729267"/>
                </a:cubicBezTo>
                <a:cubicBezTo>
                  <a:pt x="-50895" y="472158"/>
                  <a:pt x="25259" y="329081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1195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B49BF-BE38-4C41-AA70-DCAA2924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Resources: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855D-C476-0947-8743-BDB4F40D2C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44280" cy="4525963"/>
          </a:xfrm>
        </p:spPr>
        <p:txBody>
          <a:bodyPr>
            <a:normAutofit/>
          </a:bodyPr>
          <a:lstStyle/>
          <a:p>
            <a:r>
              <a:rPr lang="en-DE" dirty="0"/>
              <a:t>Resource Type</a:t>
            </a:r>
          </a:p>
          <a:p>
            <a:r>
              <a:rPr lang="en-DE" dirty="0"/>
              <a:t>Metadata</a:t>
            </a:r>
          </a:p>
          <a:p>
            <a:r>
              <a:rPr lang="en-DE" dirty="0"/>
              <a:t>Spec</a:t>
            </a:r>
          </a:p>
          <a:p>
            <a:endParaRPr lang="en-DE" dirty="0"/>
          </a:p>
          <a:p>
            <a:pPr marL="0" indent="0">
              <a:buNone/>
            </a:pPr>
            <a:endParaRPr lang="en-DE" dirty="0"/>
          </a:p>
          <a:p>
            <a:endParaRPr lang="en-DE" dirty="0"/>
          </a:p>
          <a:p>
            <a:r>
              <a:rPr lang="en-DE" dirty="0"/>
              <a:t>Selector: Referenz auf die Metadata eines Pod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748C98-D983-4747-A043-DAAB95503EB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kind: Service</a:t>
            </a:r>
            <a:br>
              <a:rPr lang="en-GB" dirty="0"/>
            </a:br>
            <a:r>
              <a:rPr lang="en-GB" dirty="0" err="1"/>
              <a:t>apiVersion</a:t>
            </a:r>
            <a:r>
              <a:rPr lang="en-GB" dirty="0"/>
              <a:t>: v1</a:t>
            </a:r>
            <a:br>
              <a:rPr lang="en-GB" dirty="0"/>
            </a:br>
            <a:r>
              <a:rPr lang="en-GB" dirty="0"/>
              <a:t>metadata:</a:t>
            </a:r>
            <a:br>
              <a:rPr lang="en-GB" dirty="0"/>
            </a:br>
            <a:r>
              <a:rPr lang="en-GB" dirty="0"/>
              <a:t>  name: hello-k8s-world</a:t>
            </a:r>
            <a:br>
              <a:rPr lang="en-GB" dirty="0"/>
            </a:br>
            <a:r>
              <a:rPr lang="en-GB" dirty="0"/>
              <a:t>  labels:</a:t>
            </a:r>
            <a:br>
              <a:rPr lang="en-GB" dirty="0"/>
            </a:br>
            <a:r>
              <a:rPr lang="en-GB" dirty="0"/>
              <a:t>    app: hello-k8s-world</a:t>
            </a:r>
            <a:br>
              <a:rPr lang="en-GB" dirty="0"/>
            </a:br>
            <a:r>
              <a:rPr lang="en-GB" dirty="0"/>
              <a:t>spec:</a:t>
            </a:r>
            <a:br>
              <a:rPr lang="en-GB" dirty="0"/>
            </a:br>
            <a:r>
              <a:rPr lang="en-GB" dirty="0"/>
              <a:t>  selector:</a:t>
            </a:r>
            <a:br>
              <a:rPr lang="en-GB" dirty="0"/>
            </a:br>
            <a:r>
              <a:rPr lang="en-GB" dirty="0"/>
              <a:t>    app: hello-k8s-world</a:t>
            </a:r>
            <a:br>
              <a:rPr lang="en-GB" dirty="0"/>
            </a:br>
            <a:r>
              <a:rPr lang="en-GB" dirty="0"/>
              <a:t>  ports:</a:t>
            </a:r>
            <a:br>
              <a:rPr lang="en-GB" dirty="0"/>
            </a:br>
            <a:r>
              <a:rPr lang="en-GB" dirty="0"/>
              <a:t>    - name: hello-k8s-world</a:t>
            </a:r>
            <a:br>
              <a:rPr lang="en-GB" dirty="0"/>
            </a:br>
            <a:r>
              <a:rPr lang="en-GB" dirty="0"/>
              <a:t>      protocol: TCP</a:t>
            </a:r>
            <a:br>
              <a:rPr lang="en-GB" dirty="0"/>
            </a:br>
            <a:r>
              <a:rPr lang="en-GB" dirty="0"/>
              <a:t>      port: 3000</a:t>
            </a:r>
            <a:br>
              <a:rPr lang="en-GB" dirty="0"/>
            </a:br>
            <a:r>
              <a:rPr lang="en-GB" dirty="0"/>
              <a:t>      </a:t>
            </a:r>
            <a:r>
              <a:rPr lang="en-GB" dirty="0" err="1"/>
              <a:t>targetPort</a:t>
            </a:r>
            <a:r>
              <a:rPr lang="en-GB" dirty="0"/>
              <a:t>: 3000</a:t>
            </a:r>
            <a:endParaRPr lang="en-D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D69240-CA85-3D47-A1B3-321F8A90483F}"/>
              </a:ext>
            </a:extLst>
          </p:cNvPr>
          <p:cNvSpPr/>
          <p:nvPr/>
        </p:nvSpPr>
        <p:spPr>
          <a:xfrm>
            <a:off x="365760" y="1599883"/>
            <a:ext cx="2118008" cy="676989"/>
          </a:xfrm>
          <a:custGeom>
            <a:avLst/>
            <a:gdLst>
              <a:gd name="connsiteX0" fmla="*/ 0 w 2118008"/>
              <a:gd name="connsiteY0" fmla="*/ 0 h 676989"/>
              <a:gd name="connsiteX1" fmla="*/ 508322 w 2118008"/>
              <a:gd name="connsiteY1" fmla="*/ 0 h 676989"/>
              <a:gd name="connsiteX2" fmla="*/ 974284 w 2118008"/>
              <a:gd name="connsiteY2" fmla="*/ 0 h 676989"/>
              <a:gd name="connsiteX3" fmla="*/ 1546146 w 2118008"/>
              <a:gd name="connsiteY3" fmla="*/ 0 h 676989"/>
              <a:gd name="connsiteX4" fmla="*/ 2118008 w 2118008"/>
              <a:gd name="connsiteY4" fmla="*/ 0 h 676989"/>
              <a:gd name="connsiteX5" fmla="*/ 2118008 w 2118008"/>
              <a:gd name="connsiteY5" fmla="*/ 331725 h 676989"/>
              <a:gd name="connsiteX6" fmla="*/ 2118008 w 2118008"/>
              <a:gd name="connsiteY6" fmla="*/ 676989 h 676989"/>
              <a:gd name="connsiteX7" fmla="*/ 1588506 w 2118008"/>
              <a:gd name="connsiteY7" fmla="*/ 676989 h 676989"/>
              <a:gd name="connsiteX8" fmla="*/ 1016644 w 2118008"/>
              <a:gd name="connsiteY8" fmla="*/ 676989 h 676989"/>
              <a:gd name="connsiteX9" fmla="*/ 550682 w 2118008"/>
              <a:gd name="connsiteY9" fmla="*/ 676989 h 676989"/>
              <a:gd name="connsiteX10" fmla="*/ 0 w 2118008"/>
              <a:gd name="connsiteY10" fmla="*/ 676989 h 676989"/>
              <a:gd name="connsiteX11" fmla="*/ 0 w 2118008"/>
              <a:gd name="connsiteY11" fmla="*/ 338495 h 676989"/>
              <a:gd name="connsiteX12" fmla="*/ 0 w 2118008"/>
              <a:gd name="connsiteY12" fmla="*/ 0 h 6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18008" h="676989" extrusionOk="0">
                <a:moveTo>
                  <a:pt x="0" y="0"/>
                </a:moveTo>
                <a:cubicBezTo>
                  <a:pt x="114946" y="-42840"/>
                  <a:pt x="295642" y="12966"/>
                  <a:pt x="508322" y="0"/>
                </a:cubicBezTo>
                <a:cubicBezTo>
                  <a:pt x="721002" y="-12966"/>
                  <a:pt x="842375" y="27801"/>
                  <a:pt x="974284" y="0"/>
                </a:cubicBezTo>
                <a:cubicBezTo>
                  <a:pt x="1106193" y="-27801"/>
                  <a:pt x="1320864" y="21597"/>
                  <a:pt x="1546146" y="0"/>
                </a:cubicBezTo>
                <a:cubicBezTo>
                  <a:pt x="1771428" y="-21597"/>
                  <a:pt x="1904345" y="53180"/>
                  <a:pt x="2118008" y="0"/>
                </a:cubicBezTo>
                <a:cubicBezTo>
                  <a:pt x="2131654" y="85500"/>
                  <a:pt x="2105724" y="191978"/>
                  <a:pt x="2118008" y="331725"/>
                </a:cubicBezTo>
                <a:cubicBezTo>
                  <a:pt x="2130292" y="471472"/>
                  <a:pt x="2112028" y="599531"/>
                  <a:pt x="2118008" y="676989"/>
                </a:cubicBezTo>
                <a:cubicBezTo>
                  <a:pt x="1876079" y="704446"/>
                  <a:pt x="1746300" y="615494"/>
                  <a:pt x="1588506" y="676989"/>
                </a:cubicBezTo>
                <a:cubicBezTo>
                  <a:pt x="1430712" y="738484"/>
                  <a:pt x="1298882" y="675971"/>
                  <a:pt x="1016644" y="676989"/>
                </a:cubicBezTo>
                <a:cubicBezTo>
                  <a:pt x="734406" y="678007"/>
                  <a:pt x="739285" y="674578"/>
                  <a:pt x="550682" y="676989"/>
                </a:cubicBezTo>
                <a:cubicBezTo>
                  <a:pt x="362079" y="679400"/>
                  <a:pt x="246517" y="637864"/>
                  <a:pt x="0" y="676989"/>
                </a:cubicBezTo>
                <a:cubicBezTo>
                  <a:pt x="-715" y="526396"/>
                  <a:pt x="15887" y="474094"/>
                  <a:pt x="0" y="338495"/>
                </a:cubicBezTo>
                <a:cubicBezTo>
                  <a:pt x="-15887" y="202896"/>
                  <a:pt x="25204" y="137979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48BAE2-8993-034B-AFA7-4D265C77B159}"/>
              </a:ext>
            </a:extLst>
          </p:cNvPr>
          <p:cNvSpPr/>
          <p:nvPr/>
        </p:nvSpPr>
        <p:spPr>
          <a:xfrm>
            <a:off x="365760" y="2276872"/>
            <a:ext cx="3342144" cy="1152128"/>
          </a:xfrm>
          <a:custGeom>
            <a:avLst/>
            <a:gdLst>
              <a:gd name="connsiteX0" fmla="*/ 0 w 3342144"/>
              <a:gd name="connsiteY0" fmla="*/ 0 h 1152128"/>
              <a:gd name="connsiteX1" fmla="*/ 523603 w 3342144"/>
              <a:gd name="connsiteY1" fmla="*/ 0 h 1152128"/>
              <a:gd name="connsiteX2" fmla="*/ 980362 w 3342144"/>
              <a:gd name="connsiteY2" fmla="*/ 0 h 1152128"/>
              <a:gd name="connsiteX3" fmla="*/ 1604229 w 3342144"/>
              <a:gd name="connsiteY3" fmla="*/ 0 h 1152128"/>
              <a:gd name="connsiteX4" fmla="*/ 2127832 w 3342144"/>
              <a:gd name="connsiteY4" fmla="*/ 0 h 1152128"/>
              <a:gd name="connsiteX5" fmla="*/ 2651434 w 3342144"/>
              <a:gd name="connsiteY5" fmla="*/ 0 h 1152128"/>
              <a:gd name="connsiteX6" fmla="*/ 3342144 w 3342144"/>
              <a:gd name="connsiteY6" fmla="*/ 0 h 1152128"/>
              <a:gd name="connsiteX7" fmla="*/ 3342144 w 3342144"/>
              <a:gd name="connsiteY7" fmla="*/ 553021 h 1152128"/>
              <a:gd name="connsiteX8" fmla="*/ 3342144 w 3342144"/>
              <a:gd name="connsiteY8" fmla="*/ 1152128 h 1152128"/>
              <a:gd name="connsiteX9" fmla="*/ 2851963 w 3342144"/>
              <a:gd name="connsiteY9" fmla="*/ 1152128 h 1152128"/>
              <a:gd name="connsiteX10" fmla="*/ 2294939 w 3342144"/>
              <a:gd name="connsiteY10" fmla="*/ 1152128 h 1152128"/>
              <a:gd name="connsiteX11" fmla="*/ 1737915 w 3342144"/>
              <a:gd name="connsiteY11" fmla="*/ 1152128 h 1152128"/>
              <a:gd name="connsiteX12" fmla="*/ 1214312 w 3342144"/>
              <a:gd name="connsiteY12" fmla="*/ 1152128 h 1152128"/>
              <a:gd name="connsiteX13" fmla="*/ 590445 w 3342144"/>
              <a:gd name="connsiteY13" fmla="*/ 1152128 h 1152128"/>
              <a:gd name="connsiteX14" fmla="*/ 0 w 3342144"/>
              <a:gd name="connsiteY14" fmla="*/ 1152128 h 1152128"/>
              <a:gd name="connsiteX15" fmla="*/ 0 w 3342144"/>
              <a:gd name="connsiteY15" fmla="*/ 599107 h 1152128"/>
              <a:gd name="connsiteX16" fmla="*/ 0 w 3342144"/>
              <a:gd name="connsiteY16" fmla="*/ 0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42144" h="1152128" extrusionOk="0">
                <a:moveTo>
                  <a:pt x="0" y="0"/>
                </a:moveTo>
                <a:cubicBezTo>
                  <a:pt x="151834" y="-16070"/>
                  <a:pt x="350080" y="16819"/>
                  <a:pt x="523603" y="0"/>
                </a:cubicBezTo>
                <a:cubicBezTo>
                  <a:pt x="697126" y="-16819"/>
                  <a:pt x="762122" y="36398"/>
                  <a:pt x="980362" y="0"/>
                </a:cubicBezTo>
                <a:cubicBezTo>
                  <a:pt x="1198602" y="-36398"/>
                  <a:pt x="1404220" y="25935"/>
                  <a:pt x="1604229" y="0"/>
                </a:cubicBezTo>
                <a:cubicBezTo>
                  <a:pt x="1804238" y="-25935"/>
                  <a:pt x="1977547" y="8312"/>
                  <a:pt x="2127832" y="0"/>
                </a:cubicBezTo>
                <a:cubicBezTo>
                  <a:pt x="2278117" y="-8312"/>
                  <a:pt x="2422590" y="15942"/>
                  <a:pt x="2651434" y="0"/>
                </a:cubicBezTo>
                <a:cubicBezTo>
                  <a:pt x="2880278" y="-15942"/>
                  <a:pt x="3178799" y="49927"/>
                  <a:pt x="3342144" y="0"/>
                </a:cubicBezTo>
                <a:cubicBezTo>
                  <a:pt x="3367488" y="126939"/>
                  <a:pt x="3309804" y="285620"/>
                  <a:pt x="3342144" y="553021"/>
                </a:cubicBezTo>
                <a:cubicBezTo>
                  <a:pt x="3374484" y="820422"/>
                  <a:pt x="3291785" y="925916"/>
                  <a:pt x="3342144" y="1152128"/>
                </a:cubicBezTo>
                <a:cubicBezTo>
                  <a:pt x="3184268" y="1171426"/>
                  <a:pt x="3084700" y="1120928"/>
                  <a:pt x="2851963" y="1152128"/>
                </a:cubicBezTo>
                <a:cubicBezTo>
                  <a:pt x="2619226" y="1183328"/>
                  <a:pt x="2450027" y="1101745"/>
                  <a:pt x="2294939" y="1152128"/>
                </a:cubicBezTo>
                <a:cubicBezTo>
                  <a:pt x="2139851" y="1202511"/>
                  <a:pt x="1991432" y="1116504"/>
                  <a:pt x="1737915" y="1152128"/>
                </a:cubicBezTo>
                <a:cubicBezTo>
                  <a:pt x="1484398" y="1187752"/>
                  <a:pt x="1325418" y="1098863"/>
                  <a:pt x="1214312" y="1152128"/>
                </a:cubicBezTo>
                <a:cubicBezTo>
                  <a:pt x="1103206" y="1205393"/>
                  <a:pt x="751223" y="1116615"/>
                  <a:pt x="590445" y="1152128"/>
                </a:cubicBezTo>
                <a:cubicBezTo>
                  <a:pt x="429667" y="1187641"/>
                  <a:pt x="118096" y="1090526"/>
                  <a:pt x="0" y="1152128"/>
                </a:cubicBezTo>
                <a:cubicBezTo>
                  <a:pt x="-10612" y="912590"/>
                  <a:pt x="47031" y="728730"/>
                  <a:pt x="0" y="599107"/>
                </a:cubicBezTo>
                <a:cubicBezTo>
                  <a:pt x="-47031" y="469484"/>
                  <a:pt x="18475" y="152889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01C6C-EC50-7949-A804-DFC4F740B70B}"/>
              </a:ext>
            </a:extLst>
          </p:cNvPr>
          <p:cNvSpPr/>
          <p:nvPr/>
        </p:nvSpPr>
        <p:spPr>
          <a:xfrm>
            <a:off x="365760" y="3501008"/>
            <a:ext cx="3270136" cy="2736304"/>
          </a:xfrm>
          <a:custGeom>
            <a:avLst/>
            <a:gdLst>
              <a:gd name="connsiteX0" fmla="*/ 0 w 3270136"/>
              <a:gd name="connsiteY0" fmla="*/ 0 h 2736304"/>
              <a:gd name="connsiteX1" fmla="*/ 512321 w 3270136"/>
              <a:gd name="connsiteY1" fmla="*/ 0 h 2736304"/>
              <a:gd name="connsiteX2" fmla="*/ 959240 w 3270136"/>
              <a:gd name="connsiteY2" fmla="*/ 0 h 2736304"/>
              <a:gd name="connsiteX3" fmla="*/ 1569665 w 3270136"/>
              <a:gd name="connsiteY3" fmla="*/ 0 h 2736304"/>
              <a:gd name="connsiteX4" fmla="*/ 2081987 w 3270136"/>
              <a:gd name="connsiteY4" fmla="*/ 0 h 2736304"/>
              <a:gd name="connsiteX5" fmla="*/ 2594308 w 3270136"/>
              <a:gd name="connsiteY5" fmla="*/ 0 h 2736304"/>
              <a:gd name="connsiteX6" fmla="*/ 3270136 w 3270136"/>
              <a:gd name="connsiteY6" fmla="*/ 0 h 2736304"/>
              <a:gd name="connsiteX7" fmla="*/ 3270136 w 3270136"/>
              <a:gd name="connsiteY7" fmla="*/ 492535 h 2736304"/>
              <a:gd name="connsiteX8" fmla="*/ 3270136 w 3270136"/>
              <a:gd name="connsiteY8" fmla="*/ 1039796 h 2736304"/>
              <a:gd name="connsiteX9" fmla="*/ 3270136 w 3270136"/>
              <a:gd name="connsiteY9" fmla="*/ 1532330 h 2736304"/>
              <a:gd name="connsiteX10" fmla="*/ 3270136 w 3270136"/>
              <a:gd name="connsiteY10" fmla="*/ 2024865 h 2736304"/>
              <a:gd name="connsiteX11" fmla="*/ 3270136 w 3270136"/>
              <a:gd name="connsiteY11" fmla="*/ 2736304 h 2736304"/>
              <a:gd name="connsiteX12" fmla="*/ 2692412 w 3270136"/>
              <a:gd name="connsiteY12" fmla="*/ 2736304 h 2736304"/>
              <a:gd name="connsiteX13" fmla="*/ 2081987 w 3270136"/>
              <a:gd name="connsiteY13" fmla="*/ 2736304 h 2736304"/>
              <a:gd name="connsiteX14" fmla="*/ 1471561 w 3270136"/>
              <a:gd name="connsiteY14" fmla="*/ 2736304 h 2736304"/>
              <a:gd name="connsiteX15" fmla="*/ 991941 w 3270136"/>
              <a:gd name="connsiteY15" fmla="*/ 2736304 h 2736304"/>
              <a:gd name="connsiteX16" fmla="*/ 0 w 3270136"/>
              <a:gd name="connsiteY16" fmla="*/ 2736304 h 2736304"/>
              <a:gd name="connsiteX17" fmla="*/ 0 w 3270136"/>
              <a:gd name="connsiteY17" fmla="*/ 2134317 h 2736304"/>
              <a:gd name="connsiteX18" fmla="*/ 0 w 3270136"/>
              <a:gd name="connsiteY18" fmla="*/ 1669145 h 2736304"/>
              <a:gd name="connsiteX19" fmla="*/ 0 w 3270136"/>
              <a:gd name="connsiteY19" fmla="*/ 1176611 h 2736304"/>
              <a:gd name="connsiteX20" fmla="*/ 0 w 3270136"/>
              <a:gd name="connsiteY20" fmla="*/ 684076 h 2736304"/>
              <a:gd name="connsiteX21" fmla="*/ 0 w 3270136"/>
              <a:gd name="connsiteY21" fmla="*/ 0 h 273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270136" h="2736304" extrusionOk="0">
                <a:moveTo>
                  <a:pt x="0" y="0"/>
                </a:moveTo>
                <a:cubicBezTo>
                  <a:pt x="136428" y="-58090"/>
                  <a:pt x="323301" y="58266"/>
                  <a:pt x="512321" y="0"/>
                </a:cubicBezTo>
                <a:cubicBezTo>
                  <a:pt x="701341" y="-58266"/>
                  <a:pt x="786264" y="1067"/>
                  <a:pt x="959240" y="0"/>
                </a:cubicBezTo>
                <a:cubicBezTo>
                  <a:pt x="1132216" y="-1067"/>
                  <a:pt x="1391850" y="69575"/>
                  <a:pt x="1569665" y="0"/>
                </a:cubicBezTo>
                <a:cubicBezTo>
                  <a:pt x="1747481" y="-69575"/>
                  <a:pt x="1973243" y="54008"/>
                  <a:pt x="2081987" y="0"/>
                </a:cubicBezTo>
                <a:cubicBezTo>
                  <a:pt x="2190731" y="-54008"/>
                  <a:pt x="2397109" y="953"/>
                  <a:pt x="2594308" y="0"/>
                </a:cubicBezTo>
                <a:cubicBezTo>
                  <a:pt x="2791507" y="-953"/>
                  <a:pt x="3077357" y="30494"/>
                  <a:pt x="3270136" y="0"/>
                </a:cubicBezTo>
                <a:cubicBezTo>
                  <a:pt x="3278438" y="165936"/>
                  <a:pt x="3236478" y="316562"/>
                  <a:pt x="3270136" y="492535"/>
                </a:cubicBezTo>
                <a:cubicBezTo>
                  <a:pt x="3303794" y="668509"/>
                  <a:pt x="3252473" y="853173"/>
                  <a:pt x="3270136" y="1039796"/>
                </a:cubicBezTo>
                <a:cubicBezTo>
                  <a:pt x="3287799" y="1226419"/>
                  <a:pt x="3264973" y="1355048"/>
                  <a:pt x="3270136" y="1532330"/>
                </a:cubicBezTo>
                <a:cubicBezTo>
                  <a:pt x="3275299" y="1709612"/>
                  <a:pt x="3216240" y="1816899"/>
                  <a:pt x="3270136" y="2024865"/>
                </a:cubicBezTo>
                <a:cubicBezTo>
                  <a:pt x="3324032" y="2232832"/>
                  <a:pt x="3193112" y="2467470"/>
                  <a:pt x="3270136" y="2736304"/>
                </a:cubicBezTo>
                <a:cubicBezTo>
                  <a:pt x="3060400" y="2780829"/>
                  <a:pt x="2846229" y="2688091"/>
                  <a:pt x="2692412" y="2736304"/>
                </a:cubicBezTo>
                <a:cubicBezTo>
                  <a:pt x="2538595" y="2784517"/>
                  <a:pt x="2315225" y="2672423"/>
                  <a:pt x="2081987" y="2736304"/>
                </a:cubicBezTo>
                <a:cubicBezTo>
                  <a:pt x="1848749" y="2800185"/>
                  <a:pt x="1602533" y="2734798"/>
                  <a:pt x="1471561" y="2736304"/>
                </a:cubicBezTo>
                <a:cubicBezTo>
                  <a:pt x="1340589" y="2737810"/>
                  <a:pt x="1179816" y="2685595"/>
                  <a:pt x="991941" y="2736304"/>
                </a:cubicBezTo>
                <a:cubicBezTo>
                  <a:pt x="804066" y="2787013"/>
                  <a:pt x="407895" y="2676709"/>
                  <a:pt x="0" y="2736304"/>
                </a:cubicBezTo>
                <a:cubicBezTo>
                  <a:pt x="-46066" y="2522616"/>
                  <a:pt x="65002" y="2375452"/>
                  <a:pt x="0" y="2134317"/>
                </a:cubicBezTo>
                <a:cubicBezTo>
                  <a:pt x="-65002" y="1893182"/>
                  <a:pt x="47052" y="1804862"/>
                  <a:pt x="0" y="1669145"/>
                </a:cubicBezTo>
                <a:cubicBezTo>
                  <a:pt x="-47052" y="1533428"/>
                  <a:pt x="41919" y="1295173"/>
                  <a:pt x="0" y="1176611"/>
                </a:cubicBezTo>
                <a:cubicBezTo>
                  <a:pt x="-41919" y="1058049"/>
                  <a:pt x="23273" y="906884"/>
                  <a:pt x="0" y="684076"/>
                </a:cubicBezTo>
                <a:cubicBezTo>
                  <a:pt x="-23273" y="461269"/>
                  <a:pt x="65187" y="222191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27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B49BF-BE38-4C41-AA70-DCAA2924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Resources: Ingress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855D-C476-0947-8743-BDB4F40D2C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7496" y="1600200"/>
            <a:ext cx="3519304" cy="4525963"/>
          </a:xfrm>
        </p:spPr>
        <p:txBody>
          <a:bodyPr>
            <a:normAutofit lnSpcReduction="10000"/>
          </a:bodyPr>
          <a:lstStyle/>
          <a:p>
            <a:r>
              <a:rPr lang="en-DE" dirty="0"/>
              <a:t>Resource Type</a:t>
            </a:r>
          </a:p>
          <a:p>
            <a:r>
              <a:rPr lang="en-DE" dirty="0"/>
              <a:t>Metadata</a:t>
            </a:r>
          </a:p>
          <a:p>
            <a:endParaRPr lang="en-DE" dirty="0"/>
          </a:p>
          <a:p>
            <a:r>
              <a:rPr lang="en-DE" dirty="0"/>
              <a:t>Spec</a:t>
            </a:r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endParaRPr lang="en-DE" dirty="0"/>
          </a:p>
          <a:p>
            <a:r>
              <a:rPr lang="en-DE" dirty="0"/>
              <a:t>Referenz auf den Service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748C98-D983-4747-A043-DAAB95503E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854312" cy="452628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kind: Ingress</a:t>
            </a:r>
            <a:br>
              <a:rPr lang="en-GB" dirty="0"/>
            </a:br>
            <a:r>
              <a:rPr lang="en-GB" dirty="0" err="1"/>
              <a:t>apiVersion</a:t>
            </a:r>
            <a:r>
              <a:rPr lang="en-GB" dirty="0"/>
              <a:t>: extensions/v1beta1</a:t>
            </a:r>
            <a:br>
              <a:rPr lang="en-GB" dirty="0"/>
            </a:br>
            <a:r>
              <a:rPr lang="en-GB" dirty="0"/>
              <a:t>metadata:</a:t>
            </a:r>
            <a:br>
              <a:rPr lang="en-GB" dirty="0"/>
            </a:br>
            <a:r>
              <a:rPr lang="en-GB" dirty="0"/>
              <a:t>  name: hello-k8s-world</a:t>
            </a:r>
            <a:br>
              <a:rPr lang="en-GB" dirty="0"/>
            </a:br>
            <a:r>
              <a:rPr lang="en-GB" dirty="0"/>
              <a:t>  labels:</a:t>
            </a:r>
            <a:br>
              <a:rPr lang="en-GB" dirty="0"/>
            </a:br>
            <a:r>
              <a:rPr lang="en-GB" dirty="0"/>
              <a:t>    app: hello-k8s-world</a:t>
            </a:r>
            <a:br>
              <a:rPr lang="en-GB" dirty="0"/>
            </a:br>
            <a:r>
              <a:rPr lang="en-GB" dirty="0"/>
              <a:t>spec:</a:t>
            </a:r>
            <a:br>
              <a:rPr lang="en-GB" dirty="0"/>
            </a:br>
            <a:r>
              <a:rPr lang="en-GB" dirty="0"/>
              <a:t>  </a:t>
            </a:r>
            <a:r>
              <a:rPr lang="en-GB" dirty="0" err="1"/>
              <a:t>tls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    - hosts:</a:t>
            </a:r>
            <a:br>
              <a:rPr lang="en-GB" dirty="0"/>
            </a:br>
            <a:r>
              <a:rPr lang="en-GB" dirty="0"/>
              <a:t>        - </a:t>
            </a:r>
            <a:r>
              <a:rPr lang="en-GB" dirty="0" err="1"/>
              <a:t>hello.example.com</a:t>
            </a:r>
            <a:br>
              <a:rPr lang="en-GB" dirty="0"/>
            </a:br>
            <a:r>
              <a:rPr lang="en-GB" dirty="0"/>
              <a:t>  rules:</a:t>
            </a:r>
            <a:br>
              <a:rPr lang="en-GB" dirty="0"/>
            </a:br>
            <a:r>
              <a:rPr lang="en-GB" dirty="0"/>
              <a:t>    - host: </a:t>
            </a:r>
            <a:r>
              <a:rPr lang="en-GB" dirty="0" err="1"/>
              <a:t>hello.example.com</a:t>
            </a:r>
            <a:br>
              <a:rPr lang="en-GB" dirty="0"/>
            </a:br>
            <a:r>
              <a:rPr lang="en-GB" dirty="0"/>
              <a:t>      http:</a:t>
            </a:r>
            <a:br>
              <a:rPr lang="en-GB" dirty="0"/>
            </a:br>
            <a:r>
              <a:rPr lang="en-GB" dirty="0"/>
              <a:t>        paths:</a:t>
            </a:r>
            <a:br>
              <a:rPr lang="en-GB" dirty="0"/>
            </a:br>
            <a:r>
              <a:rPr lang="en-GB" dirty="0"/>
              <a:t>          - path: /</a:t>
            </a:r>
            <a:br>
              <a:rPr lang="en-GB" dirty="0"/>
            </a:br>
            <a:r>
              <a:rPr lang="en-GB" dirty="0"/>
              <a:t>            backend:</a:t>
            </a:r>
            <a:br>
              <a:rPr lang="en-GB" dirty="0"/>
            </a:br>
            <a:r>
              <a:rPr lang="en-GB" dirty="0"/>
              <a:t>              </a:t>
            </a:r>
            <a:r>
              <a:rPr lang="en-GB" dirty="0" err="1"/>
              <a:t>serviceName</a:t>
            </a:r>
            <a:r>
              <a:rPr lang="en-GB" dirty="0"/>
              <a:t>: hello-k8s-world</a:t>
            </a:r>
            <a:br>
              <a:rPr lang="en-GB" dirty="0"/>
            </a:br>
            <a:r>
              <a:rPr lang="en-GB" dirty="0"/>
              <a:t>              </a:t>
            </a:r>
            <a:r>
              <a:rPr lang="en-GB" dirty="0" err="1"/>
              <a:t>servicePort</a:t>
            </a:r>
            <a:r>
              <a:rPr lang="en-GB" dirty="0"/>
              <a:t>: 3000</a:t>
            </a:r>
            <a:endParaRPr lang="en-D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D69240-CA85-3D47-A1B3-321F8A90483F}"/>
              </a:ext>
            </a:extLst>
          </p:cNvPr>
          <p:cNvSpPr/>
          <p:nvPr/>
        </p:nvSpPr>
        <p:spPr>
          <a:xfrm>
            <a:off x="365760" y="1600200"/>
            <a:ext cx="3990216" cy="532656"/>
          </a:xfrm>
          <a:custGeom>
            <a:avLst/>
            <a:gdLst>
              <a:gd name="connsiteX0" fmla="*/ 0 w 3990216"/>
              <a:gd name="connsiteY0" fmla="*/ 0 h 532656"/>
              <a:gd name="connsiteX1" fmla="*/ 530129 w 3990216"/>
              <a:gd name="connsiteY1" fmla="*/ 0 h 532656"/>
              <a:gd name="connsiteX2" fmla="*/ 980453 w 3990216"/>
              <a:gd name="connsiteY2" fmla="*/ 0 h 532656"/>
              <a:gd name="connsiteX3" fmla="*/ 1630288 w 3990216"/>
              <a:gd name="connsiteY3" fmla="*/ 0 h 532656"/>
              <a:gd name="connsiteX4" fmla="*/ 2160417 w 3990216"/>
              <a:gd name="connsiteY4" fmla="*/ 0 h 532656"/>
              <a:gd name="connsiteX5" fmla="*/ 2690546 w 3990216"/>
              <a:gd name="connsiteY5" fmla="*/ 0 h 532656"/>
              <a:gd name="connsiteX6" fmla="*/ 3340381 w 3990216"/>
              <a:gd name="connsiteY6" fmla="*/ 0 h 532656"/>
              <a:gd name="connsiteX7" fmla="*/ 3990216 w 3990216"/>
              <a:gd name="connsiteY7" fmla="*/ 0 h 532656"/>
              <a:gd name="connsiteX8" fmla="*/ 3990216 w 3990216"/>
              <a:gd name="connsiteY8" fmla="*/ 532656 h 532656"/>
              <a:gd name="connsiteX9" fmla="*/ 3499989 w 3990216"/>
              <a:gd name="connsiteY9" fmla="*/ 532656 h 532656"/>
              <a:gd name="connsiteX10" fmla="*/ 2929959 w 3990216"/>
              <a:gd name="connsiteY10" fmla="*/ 532656 h 532656"/>
              <a:gd name="connsiteX11" fmla="*/ 2359928 w 3990216"/>
              <a:gd name="connsiteY11" fmla="*/ 532656 h 532656"/>
              <a:gd name="connsiteX12" fmla="*/ 1829799 w 3990216"/>
              <a:gd name="connsiteY12" fmla="*/ 532656 h 532656"/>
              <a:gd name="connsiteX13" fmla="*/ 1179964 w 3990216"/>
              <a:gd name="connsiteY13" fmla="*/ 532656 h 532656"/>
              <a:gd name="connsiteX14" fmla="*/ 530129 w 3990216"/>
              <a:gd name="connsiteY14" fmla="*/ 532656 h 532656"/>
              <a:gd name="connsiteX15" fmla="*/ 0 w 3990216"/>
              <a:gd name="connsiteY15" fmla="*/ 532656 h 532656"/>
              <a:gd name="connsiteX16" fmla="*/ 0 w 3990216"/>
              <a:gd name="connsiteY16" fmla="*/ 0 h 5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990216" h="532656" extrusionOk="0">
                <a:moveTo>
                  <a:pt x="0" y="0"/>
                </a:moveTo>
                <a:cubicBezTo>
                  <a:pt x="188224" y="-63492"/>
                  <a:pt x="382129" y="48970"/>
                  <a:pt x="530129" y="0"/>
                </a:cubicBezTo>
                <a:cubicBezTo>
                  <a:pt x="678129" y="-48970"/>
                  <a:pt x="872280" y="16199"/>
                  <a:pt x="980453" y="0"/>
                </a:cubicBezTo>
                <a:cubicBezTo>
                  <a:pt x="1088626" y="-16199"/>
                  <a:pt x="1456544" y="14434"/>
                  <a:pt x="1630288" y="0"/>
                </a:cubicBezTo>
                <a:cubicBezTo>
                  <a:pt x="1804032" y="-14434"/>
                  <a:pt x="1926982" y="2412"/>
                  <a:pt x="2160417" y="0"/>
                </a:cubicBezTo>
                <a:cubicBezTo>
                  <a:pt x="2393852" y="-2412"/>
                  <a:pt x="2450048" y="59712"/>
                  <a:pt x="2690546" y="0"/>
                </a:cubicBezTo>
                <a:cubicBezTo>
                  <a:pt x="2931044" y="-59712"/>
                  <a:pt x="3189179" y="22523"/>
                  <a:pt x="3340381" y="0"/>
                </a:cubicBezTo>
                <a:cubicBezTo>
                  <a:pt x="3491584" y="-22523"/>
                  <a:pt x="3857983" y="12856"/>
                  <a:pt x="3990216" y="0"/>
                </a:cubicBezTo>
                <a:cubicBezTo>
                  <a:pt x="4040517" y="148522"/>
                  <a:pt x="3955847" y="337547"/>
                  <a:pt x="3990216" y="532656"/>
                </a:cubicBezTo>
                <a:cubicBezTo>
                  <a:pt x="3791964" y="551880"/>
                  <a:pt x="3610211" y="475930"/>
                  <a:pt x="3499989" y="532656"/>
                </a:cubicBezTo>
                <a:cubicBezTo>
                  <a:pt x="3389767" y="589382"/>
                  <a:pt x="3214105" y="486150"/>
                  <a:pt x="2929959" y="532656"/>
                </a:cubicBezTo>
                <a:cubicBezTo>
                  <a:pt x="2645813" y="579162"/>
                  <a:pt x="2613938" y="507385"/>
                  <a:pt x="2359928" y="532656"/>
                </a:cubicBezTo>
                <a:cubicBezTo>
                  <a:pt x="2105918" y="557927"/>
                  <a:pt x="2086295" y="499266"/>
                  <a:pt x="1829799" y="532656"/>
                </a:cubicBezTo>
                <a:cubicBezTo>
                  <a:pt x="1573303" y="566046"/>
                  <a:pt x="1499723" y="525517"/>
                  <a:pt x="1179964" y="532656"/>
                </a:cubicBezTo>
                <a:cubicBezTo>
                  <a:pt x="860205" y="539795"/>
                  <a:pt x="769952" y="531322"/>
                  <a:pt x="530129" y="532656"/>
                </a:cubicBezTo>
                <a:cubicBezTo>
                  <a:pt x="290306" y="533990"/>
                  <a:pt x="260732" y="532377"/>
                  <a:pt x="0" y="532656"/>
                </a:cubicBezTo>
                <a:cubicBezTo>
                  <a:pt x="-24156" y="337958"/>
                  <a:pt x="645" y="202103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48BAE2-8993-034B-AFA7-4D265C77B159}"/>
              </a:ext>
            </a:extLst>
          </p:cNvPr>
          <p:cNvSpPr/>
          <p:nvPr/>
        </p:nvSpPr>
        <p:spPr>
          <a:xfrm>
            <a:off x="365760" y="2132856"/>
            <a:ext cx="3342144" cy="936104"/>
          </a:xfrm>
          <a:custGeom>
            <a:avLst/>
            <a:gdLst>
              <a:gd name="connsiteX0" fmla="*/ 0 w 3342144"/>
              <a:gd name="connsiteY0" fmla="*/ 0 h 936104"/>
              <a:gd name="connsiteX1" fmla="*/ 523603 w 3342144"/>
              <a:gd name="connsiteY1" fmla="*/ 0 h 936104"/>
              <a:gd name="connsiteX2" fmla="*/ 980362 w 3342144"/>
              <a:gd name="connsiteY2" fmla="*/ 0 h 936104"/>
              <a:gd name="connsiteX3" fmla="*/ 1604229 w 3342144"/>
              <a:gd name="connsiteY3" fmla="*/ 0 h 936104"/>
              <a:gd name="connsiteX4" fmla="*/ 2127832 w 3342144"/>
              <a:gd name="connsiteY4" fmla="*/ 0 h 936104"/>
              <a:gd name="connsiteX5" fmla="*/ 2651434 w 3342144"/>
              <a:gd name="connsiteY5" fmla="*/ 0 h 936104"/>
              <a:gd name="connsiteX6" fmla="*/ 3342144 w 3342144"/>
              <a:gd name="connsiteY6" fmla="*/ 0 h 936104"/>
              <a:gd name="connsiteX7" fmla="*/ 3342144 w 3342144"/>
              <a:gd name="connsiteY7" fmla="*/ 449330 h 936104"/>
              <a:gd name="connsiteX8" fmla="*/ 3342144 w 3342144"/>
              <a:gd name="connsiteY8" fmla="*/ 936104 h 936104"/>
              <a:gd name="connsiteX9" fmla="*/ 2851963 w 3342144"/>
              <a:gd name="connsiteY9" fmla="*/ 936104 h 936104"/>
              <a:gd name="connsiteX10" fmla="*/ 2294939 w 3342144"/>
              <a:gd name="connsiteY10" fmla="*/ 936104 h 936104"/>
              <a:gd name="connsiteX11" fmla="*/ 1737915 w 3342144"/>
              <a:gd name="connsiteY11" fmla="*/ 936104 h 936104"/>
              <a:gd name="connsiteX12" fmla="*/ 1214312 w 3342144"/>
              <a:gd name="connsiteY12" fmla="*/ 936104 h 936104"/>
              <a:gd name="connsiteX13" fmla="*/ 590445 w 3342144"/>
              <a:gd name="connsiteY13" fmla="*/ 936104 h 936104"/>
              <a:gd name="connsiteX14" fmla="*/ 0 w 3342144"/>
              <a:gd name="connsiteY14" fmla="*/ 936104 h 936104"/>
              <a:gd name="connsiteX15" fmla="*/ 0 w 3342144"/>
              <a:gd name="connsiteY15" fmla="*/ 486774 h 936104"/>
              <a:gd name="connsiteX16" fmla="*/ 0 w 3342144"/>
              <a:gd name="connsiteY16" fmla="*/ 0 h 936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42144" h="936104" extrusionOk="0">
                <a:moveTo>
                  <a:pt x="0" y="0"/>
                </a:moveTo>
                <a:cubicBezTo>
                  <a:pt x="151834" y="-16070"/>
                  <a:pt x="350080" y="16819"/>
                  <a:pt x="523603" y="0"/>
                </a:cubicBezTo>
                <a:cubicBezTo>
                  <a:pt x="697126" y="-16819"/>
                  <a:pt x="762122" y="36398"/>
                  <a:pt x="980362" y="0"/>
                </a:cubicBezTo>
                <a:cubicBezTo>
                  <a:pt x="1198602" y="-36398"/>
                  <a:pt x="1404220" y="25935"/>
                  <a:pt x="1604229" y="0"/>
                </a:cubicBezTo>
                <a:cubicBezTo>
                  <a:pt x="1804238" y="-25935"/>
                  <a:pt x="1977547" y="8312"/>
                  <a:pt x="2127832" y="0"/>
                </a:cubicBezTo>
                <a:cubicBezTo>
                  <a:pt x="2278117" y="-8312"/>
                  <a:pt x="2422590" y="15942"/>
                  <a:pt x="2651434" y="0"/>
                </a:cubicBezTo>
                <a:cubicBezTo>
                  <a:pt x="2880278" y="-15942"/>
                  <a:pt x="3178799" y="49927"/>
                  <a:pt x="3342144" y="0"/>
                </a:cubicBezTo>
                <a:cubicBezTo>
                  <a:pt x="3393532" y="175027"/>
                  <a:pt x="3304269" y="309744"/>
                  <a:pt x="3342144" y="449330"/>
                </a:cubicBezTo>
                <a:cubicBezTo>
                  <a:pt x="3380019" y="588916"/>
                  <a:pt x="3313069" y="698269"/>
                  <a:pt x="3342144" y="936104"/>
                </a:cubicBezTo>
                <a:cubicBezTo>
                  <a:pt x="3184268" y="955402"/>
                  <a:pt x="3084700" y="904904"/>
                  <a:pt x="2851963" y="936104"/>
                </a:cubicBezTo>
                <a:cubicBezTo>
                  <a:pt x="2619226" y="967304"/>
                  <a:pt x="2450027" y="885721"/>
                  <a:pt x="2294939" y="936104"/>
                </a:cubicBezTo>
                <a:cubicBezTo>
                  <a:pt x="2139851" y="986487"/>
                  <a:pt x="1991432" y="900480"/>
                  <a:pt x="1737915" y="936104"/>
                </a:cubicBezTo>
                <a:cubicBezTo>
                  <a:pt x="1484398" y="971728"/>
                  <a:pt x="1325418" y="882839"/>
                  <a:pt x="1214312" y="936104"/>
                </a:cubicBezTo>
                <a:cubicBezTo>
                  <a:pt x="1103206" y="989369"/>
                  <a:pt x="751223" y="900591"/>
                  <a:pt x="590445" y="936104"/>
                </a:cubicBezTo>
                <a:cubicBezTo>
                  <a:pt x="429667" y="971617"/>
                  <a:pt x="118096" y="874502"/>
                  <a:pt x="0" y="936104"/>
                </a:cubicBezTo>
                <a:cubicBezTo>
                  <a:pt x="-44183" y="763153"/>
                  <a:pt x="22685" y="643680"/>
                  <a:pt x="0" y="486774"/>
                </a:cubicBezTo>
                <a:cubicBezTo>
                  <a:pt x="-22685" y="329868"/>
                  <a:pt x="46493" y="198072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301C6C-EC50-7949-A804-DFC4F740B70B}"/>
              </a:ext>
            </a:extLst>
          </p:cNvPr>
          <p:cNvSpPr/>
          <p:nvPr/>
        </p:nvSpPr>
        <p:spPr>
          <a:xfrm>
            <a:off x="365760" y="3068960"/>
            <a:ext cx="4710296" cy="3168352"/>
          </a:xfrm>
          <a:custGeom>
            <a:avLst/>
            <a:gdLst>
              <a:gd name="connsiteX0" fmla="*/ 0 w 4710296"/>
              <a:gd name="connsiteY0" fmla="*/ 0 h 3168352"/>
              <a:gd name="connsiteX1" fmla="*/ 541684 w 4710296"/>
              <a:gd name="connsiteY1" fmla="*/ 0 h 3168352"/>
              <a:gd name="connsiteX2" fmla="*/ 989162 w 4710296"/>
              <a:gd name="connsiteY2" fmla="*/ 0 h 3168352"/>
              <a:gd name="connsiteX3" fmla="*/ 1672155 w 4710296"/>
              <a:gd name="connsiteY3" fmla="*/ 0 h 3168352"/>
              <a:gd name="connsiteX4" fmla="*/ 2213839 w 4710296"/>
              <a:gd name="connsiteY4" fmla="*/ 0 h 3168352"/>
              <a:gd name="connsiteX5" fmla="*/ 2755523 w 4710296"/>
              <a:gd name="connsiteY5" fmla="*/ 0 h 3168352"/>
              <a:gd name="connsiteX6" fmla="*/ 3438516 w 4710296"/>
              <a:gd name="connsiteY6" fmla="*/ 0 h 3168352"/>
              <a:gd name="connsiteX7" fmla="*/ 3933097 w 4710296"/>
              <a:gd name="connsiteY7" fmla="*/ 0 h 3168352"/>
              <a:gd name="connsiteX8" fmla="*/ 4710296 w 4710296"/>
              <a:gd name="connsiteY8" fmla="*/ 0 h 3168352"/>
              <a:gd name="connsiteX9" fmla="*/ 4710296 w 4710296"/>
              <a:gd name="connsiteY9" fmla="*/ 591426 h 3168352"/>
              <a:gd name="connsiteX10" fmla="*/ 4710296 w 4710296"/>
              <a:gd name="connsiteY10" fmla="*/ 1056117 h 3168352"/>
              <a:gd name="connsiteX11" fmla="*/ 4710296 w 4710296"/>
              <a:gd name="connsiteY11" fmla="*/ 1584176 h 3168352"/>
              <a:gd name="connsiteX12" fmla="*/ 4710296 w 4710296"/>
              <a:gd name="connsiteY12" fmla="*/ 2143918 h 3168352"/>
              <a:gd name="connsiteX13" fmla="*/ 4710296 w 4710296"/>
              <a:gd name="connsiteY13" fmla="*/ 2576926 h 3168352"/>
              <a:gd name="connsiteX14" fmla="*/ 4710296 w 4710296"/>
              <a:gd name="connsiteY14" fmla="*/ 3168352 h 3168352"/>
              <a:gd name="connsiteX15" fmla="*/ 4121509 w 4710296"/>
              <a:gd name="connsiteY15" fmla="*/ 3168352 h 3168352"/>
              <a:gd name="connsiteX16" fmla="*/ 3532722 w 4710296"/>
              <a:gd name="connsiteY16" fmla="*/ 3168352 h 3168352"/>
              <a:gd name="connsiteX17" fmla="*/ 2849729 w 4710296"/>
              <a:gd name="connsiteY17" fmla="*/ 3168352 h 3168352"/>
              <a:gd name="connsiteX18" fmla="*/ 2260942 w 4710296"/>
              <a:gd name="connsiteY18" fmla="*/ 3168352 h 3168352"/>
              <a:gd name="connsiteX19" fmla="*/ 1813464 w 4710296"/>
              <a:gd name="connsiteY19" fmla="*/ 3168352 h 3168352"/>
              <a:gd name="connsiteX20" fmla="*/ 1318883 w 4710296"/>
              <a:gd name="connsiteY20" fmla="*/ 3168352 h 3168352"/>
              <a:gd name="connsiteX21" fmla="*/ 635890 w 4710296"/>
              <a:gd name="connsiteY21" fmla="*/ 3168352 h 3168352"/>
              <a:gd name="connsiteX22" fmla="*/ 0 w 4710296"/>
              <a:gd name="connsiteY22" fmla="*/ 3168352 h 3168352"/>
              <a:gd name="connsiteX23" fmla="*/ 0 w 4710296"/>
              <a:gd name="connsiteY23" fmla="*/ 2703660 h 3168352"/>
              <a:gd name="connsiteX24" fmla="*/ 0 w 4710296"/>
              <a:gd name="connsiteY24" fmla="*/ 2207285 h 3168352"/>
              <a:gd name="connsiteX25" fmla="*/ 0 w 4710296"/>
              <a:gd name="connsiteY25" fmla="*/ 1774277 h 3168352"/>
              <a:gd name="connsiteX26" fmla="*/ 0 w 4710296"/>
              <a:gd name="connsiteY26" fmla="*/ 1341269 h 3168352"/>
              <a:gd name="connsiteX27" fmla="*/ 0 w 4710296"/>
              <a:gd name="connsiteY27" fmla="*/ 781527 h 3168352"/>
              <a:gd name="connsiteX28" fmla="*/ 0 w 4710296"/>
              <a:gd name="connsiteY28" fmla="*/ 0 h 3168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710296" h="3168352" extrusionOk="0">
                <a:moveTo>
                  <a:pt x="0" y="0"/>
                </a:moveTo>
                <a:cubicBezTo>
                  <a:pt x="134378" y="-58137"/>
                  <a:pt x="380114" y="33171"/>
                  <a:pt x="541684" y="0"/>
                </a:cubicBezTo>
                <a:cubicBezTo>
                  <a:pt x="703254" y="-33171"/>
                  <a:pt x="839737" y="17623"/>
                  <a:pt x="989162" y="0"/>
                </a:cubicBezTo>
                <a:cubicBezTo>
                  <a:pt x="1138587" y="-17623"/>
                  <a:pt x="1451276" y="48095"/>
                  <a:pt x="1672155" y="0"/>
                </a:cubicBezTo>
                <a:cubicBezTo>
                  <a:pt x="1893034" y="-48095"/>
                  <a:pt x="2046227" y="29472"/>
                  <a:pt x="2213839" y="0"/>
                </a:cubicBezTo>
                <a:cubicBezTo>
                  <a:pt x="2381451" y="-29472"/>
                  <a:pt x="2510734" y="17189"/>
                  <a:pt x="2755523" y="0"/>
                </a:cubicBezTo>
                <a:cubicBezTo>
                  <a:pt x="3000312" y="-17189"/>
                  <a:pt x="3180681" y="55955"/>
                  <a:pt x="3438516" y="0"/>
                </a:cubicBezTo>
                <a:cubicBezTo>
                  <a:pt x="3696351" y="-55955"/>
                  <a:pt x="3828705" y="35739"/>
                  <a:pt x="3933097" y="0"/>
                </a:cubicBezTo>
                <a:cubicBezTo>
                  <a:pt x="4037489" y="-35739"/>
                  <a:pt x="4395796" y="65943"/>
                  <a:pt x="4710296" y="0"/>
                </a:cubicBezTo>
                <a:cubicBezTo>
                  <a:pt x="4728046" y="206707"/>
                  <a:pt x="4670983" y="423382"/>
                  <a:pt x="4710296" y="591426"/>
                </a:cubicBezTo>
                <a:cubicBezTo>
                  <a:pt x="4749609" y="759470"/>
                  <a:pt x="4671062" y="876230"/>
                  <a:pt x="4710296" y="1056117"/>
                </a:cubicBezTo>
                <a:cubicBezTo>
                  <a:pt x="4749530" y="1236004"/>
                  <a:pt x="4686588" y="1335087"/>
                  <a:pt x="4710296" y="1584176"/>
                </a:cubicBezTo>
                <a:cubicBezTo>
                  <a:pt x="4734004" y="1833265"/>
                  <a:pt x="4645469" y="1923566"/>
                  <a:pt x="4710296" y="2143918"/>
                </a:cubicBezTo>
                <a:cubicBezTo>
                  <a:pt x="4775123" y="2364270"/>
                  <a:pt x="4684099" y="2397460"/>
                  <a:pt x="4710296" y="2576926"/>
                </a:cubicBezTo>
                <a:cubicBezTo>
                  <a:pt x="4736493" y="2756392"/>
                  <a:pt x="4690606" y="2916833"/>
                  <a:pt x="4710296" y="3168352"/>
                </a:cubicBezTo>
                <a:cubicBezTo>
                  <a:pt x="4531380" y="3219260"/>
                  <a:pt x="4276543" y="3107603"/>
                  <a:pt x="4121509" y="3168352"/>
                </a:cubicBezTo>
                <a:cubicBezTo>
                  <a:pt x="3966475" y="3229101"/>
                  <a:pt x="3790128" y="3151517"/>
                  <a:pt x="3532722" y="3168352"/>
                </a:cubicBezTo>
                <a:cubicBezTo>
                  <a:pt x="3275316" y="3185187"/>
                  <a:pt x="3183123" y="3162814"/>
                  <a:pt x="2849729" y="3168352"/>
                </a:cubicBezTo>
                <a:cubicBezTo>
                  <a:pt x="2516335" y="3173890"/>
                  <a:pt x="2399805" y="3134534"/>
                  <a:pt x="2260942" y="3168352"/>
                </a:cubicBezTo>
                <a:cubicBezTo>
                  <a:pt x="2122079" y="3202170"/>
                  <a:pt x="2019369" y="3124303"/>
                  <a:pt x="1813464" y="3168352"/>
                </a:cubicBezTo>
                <a:cubicBezTo>
                  <a:pt x="1607559" y="3212401"/>
                  <a:pt x="1424334" y="3143128"/>
                  <a:pt x="1318883" y="3168352"/>
                </a:cubicBezTo>
                <a:cubicBezTo>
                  <a:pt x="1213432" y="3193576"/>
                  <a:pt x="839427" y="3152519"/>
                  <a:pt x="635890" y="3168352"/>
                </a:cubicBezTo>
                <a:cubicBezTo>
                  <a:pt x="432353" y="3184185"/>
                  <a:pt x="146785" y="3164929"/>
                  <a:pt x="0" y="3168352"/>
                </a:cubicBezTo>
                <a:cubicBezTo>
                  <a:pt x="-36114" y="3029328"/>
                  <a:pt x="50959" y="2875602"/>
                  <a:pt x="0" y="2703660"/>
                </a:cubicBezTo>
                <a:cubicBezTo>
                  <a:pt x="-50959" y="2531718"/>
                  <a:pt x="31137" y="2313425"/>
                  <a:pt x="0" y="2207285"/>
                </a:cubicBezTo>
                <a:cubicBezTo>
                  <a:pt x="-31137" y="2101146"/>
                  <a:pt x="514" y="1904965"/>
                  <a:pt x="0" y="1774277"/>
                </a:cubicBezTo>
                <a:cubicBezTo>
                  <a:pt x="-514" y="1643589"/>
                  <a:pt x="42480" y="1456964"/>
                  <a:pt x="0" y="1341269"/>
                </a:cubicBezTo>
                <a:cubicBezTo>
                  <a:pt x="-42480" y="1225574"/>
                  <a:pt x="66438" y="1033660"/>
                  <a:pt x="0" y="781527"/>
                </a:cubicBezTo>
                <a:cubicBezTo>
                  <a:pt x="-66438" y="529394"/>
                  <a:pt x="75474" y="349304"/>
                  <a:pt x="0" y="0"/>
                </a:cubicBezTo>
                <a:close/>
              </a:path>
            </a:pathLst>
          </a:custGeom>
          <a:noFill/>
          <a:ln w="28575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2113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2E843-6404-3646-B6AE-CF3349CBA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Beispiel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B2430F4-9DEC-D742-804B-F9F2F9B6E7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/DHBW-KA/rails-on-k8s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29091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Ruby – DSL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Domain </a:t>
            </a:r>
            <a:r>
              <a:rPr lang="de-DE" dirty="0" err="1"/>
              <a:t>Specific</a:t>
            </a:r>
            <a:r>
              <a:rPr lang="de-DE" dirty="0"/>
              <a:t> Language</a:t>
            </a:r>
          </a:p>
          <a:p>
            <a:r>
              <a:rPr lang="de-DE" dirty="0"/>
              <a:t>Deklarative Beschreibung</a:t>
            </a:r>
          </a:p>
          <a:p>
            <a:r>
              <a:rPr lang="de-DE" dirty="0"/>
              <a:t>Interne DSL</a:t>
            </a:r>
          </a:p>
          <a:p>
            <a:pPr lvl="1"/>
            <a:r>
              <a:rPr lang="de-DE" dirty="0"/>
              <a:t>Erbt Eigenschaften der Wirtssprache</a:t>
            </a:r>
            <a:br>
              <a:rPr lang="de-DE" dirty="0"/>
            </a:br>
            <a:r>
              <a:rPr lang="de-DE" dirty="0"/>
              <a:t>(Mächtigkeit, Syntax, Bibliotheken)</a:t>
            </a:r>
          </a:p>
          <a:p>
            <a:pPr lvl="1"/>
            <a:r>
              <a:rPr lang="de-DE" dirty="0"/>
              <a:t>Beispiel: </a:t>
            </a:r>
            <a:r>
              <a:rPr lang="de-DE" dirty="0" err="1"/>
              <a:t>rake</a:t>
            </a:r>
            <a:r>
              <a:rPr lang="de-DE" dirty="0"/>
              <a:t>, </a:t>
            </a:r>
            <a:r>
              <a:rPr lang="de-DE" dirty="0" err="1"/>
              <a:t>Gemfile</a:t>
            </a:r>
            <a:r>
              <a:rPr lang="de-DE" dirty="0"/>
              <a:t>, </a:t>
            </a:r>
            <a:r>
              <a:rPr lang="de-DE" dirty="0" err="1"/>
              <a:t>rails</a:t>
            </a:r>
            <a:endParaRPr lang="de-DE" dirty="0"/>
          </a:p>
          <a:p>
            <a:r>
              <a:rPr lang="de-DE" dirty="0"/>
              <a:t>Externe DSL</a:t>
            </a:r>
          </a:p>
          <a:p>
            <a:pPr lvl="1"/>
            <a:r>
              <a:rPr lang="de-DE" dirty="0"/>
              <a:t>Eigener Parser/Compiler</a:t>
            </a:r>
          </a:p>
          <a:p>
            <a:pPr lvl="1"/>
            <a:r>
              <a:rPr lang="de-DE" dirty="0"/>
              <a:t>Beispiel: SQL, Regular </a:t>
            </a:r>
            <a:r>
              <a:rPr lang="de-DE" dirty="0" err="1"/>
              <a:t>Expressions</a:t>
            </a:r>
            <a:r>
              <a:rPr lang="de-DE" dirty="0"/>
              <a:t>, YAML</a:t>
            </a:r>
          </a:p>
        </p:txBody>
      </p:sp>
    </p:spTree>
    <p:extLst>
      <p:ext uri="{BB962C8B-B14F-4D97-AF65-F5344CB8AC3E}">
        <p14:creationId xmlns:p14="http://schemas.microsoft.com/office/powerpoint/2010/main" val="983498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Ruby – DSL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16" y="1484784"/>
            <a:ext cx="8754772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008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Ruby – DSL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Host.find</a:t>
            </a:r>
            <a:r>
              <a:rPr lang="de-DE" dirty="0"/>
              <a:t>('proxy.example.net').</a:t>
            </a:r>
            <a:r>
              <a:rPr lang="de-DE" dirty="0" err="1"/>
              <a:t>provision</a:t>
            </a:r>
            <a:r>
              <a:rPr lang="de-DE" dirty="0"/>
              <a:t> do</a:t>
            </a:r>
          </a:p>
          <a:p>
            <a:pPr marL="0" indent="0">
              <a:buNone/>
            </a:pPr>
            <a:r>
              <a:rPr lang="de-DE" dirty="0"/>
              <a:t>  </a:t>
            </a:r>
            <a:r>
              <a:rPr lang="de-DE" dirty="0" err="1"/>
              <a:t>container</a:t>
            </a:r>
            <a:r>
              <a:rPr lang="de-DE" dirty="0"/>
              <a:t>(:</a:t>
            </a:r>
            <a:r>
              <a:rPr lang="de-DE" dirty="0" err="1"/>
              <a:t>nginx</a:t>
            </a:r>
            <a:r>
              <a:rPr lang="de-DE" dirty="0"/>
              <a:t>) { </a:t>
            </a:r>
            <a:r>
              <a:rPr lang="de-DE" dirty="0" err="1"/>
              <a:t>application</a:t>
            </a:r>
            <a:r>
              <a:rPr lang="de-DE" dirty="0"/>
              <a:t> :</a:t>
            </a:r>
            <a:r>
              <a:rPr lang="de-DE" dirty="0" err="1"/>
              <a:t>nginx</a:t>
            </a:r>
            <a:r>
              <a:rPr lang="de-DE" dirty="0"/>
              <a:t> }</a:t>
            </a:r>
          </a:p>
          <a:p>
            <a:pPr marL="0" indent="0">
              <a:buNone/>
            </a:pPr>
            <a:r>
              <a:rPr lang="de-DE" dirty="0"/>
              <a:t>end</a:t>
            </a:r>
          </a:p>
          <a:p>
            <a:endParaRPr lang="de-DE" dirty="0"/>
          </a:p>
          <a:p>
            <a:r>
              <a:rPr lang="de-DE" u="sng" dirty="0"/>
              <a:t>Könnte auch so geschrieben werden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 err="1"/>
              <a:t>host</a:t>
            </a:r>
            <a:r>
              <a:rPr lang="de-DE" dirty="0"/>
              <a:t> = </a:t>
            </a:r>
            <a:r>
              <a:rPr lang="de-DE" dirty="0" err="1"/>
              <a:t>Host.find</a:t>
            </a:r>
            <a:r>
              <a:rPr lang="de-DE" dirty="0"/>
              <a:t>('proxy.example.net').</a:t>
            </a:r>
            <a:r>
              <a:rPr lang="de-DE" dirty="0" err="1"/>
              <a:t>provision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host.container</a:t>
            </a:r>
            <a:r>
              <a:rPr lang="de-DE" dirty="0"/>
              <a:t>(:</a:t>
            </a:r>
            <a:r>
              <a:rPr lang="de-DE" dirty="0" err="1"/>
              <a:t>nginx</a:t>
            </a:r>
            <a:r>
              <a:rPr lang="de-DE" dirty="0"/>
              <a:t>).</a:t>
            </a:r>
            <a:r>
              <a:rPr lang="de-DE" dirty="0" err="1"/>
              <a:t>application</a:t>
            </a:r>
            <a:r>
              <a:rPr lang="de-DE" dirty="0"/>
              <a:t>(:</a:t>
            </a:r>
            <a:r>
              <a:rPr lang="de-DE" dirty="0" err="1"/>
              <a:t>nginx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8070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TDD – Test Doubles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Warum?</a:t>
            </a:r>
          </a:p>
          <a:p>
            <a:pPr lvl="1"/>
            <a:r>
              <a:rPr lang="de-DE" dirty="0"/>
              <a:t>Schnellere Tests</a:t>
            </a:r>
          </a:p>
          <a:p>
            <a:pPr lvl="1"/>
            <a:r>
              <a:rPr lang="de-DE" dirty="0"/>
              <a:t>Vorhersagbare Testergebnisse</a:t>
            </a:r>
          </a:p>
          <a:p>
            <a:pPr lvl="1"/>
            <a:r>
              <a:rPr lang="de-DE" dirty="0"/>
              <a:t>Isolation</a:t>
            </a:r>
          </a:p>
          <a:p>
            <a:r>
              <a:rPr lang="de-DE" dirty="0"/>
              <a:t>Was?</a:t>
            </a:r>
          </a:p>
          <a:p>
            <a:pPr lvl="1"/>
            <a:r>
              <a:rPr lang="de-DE" dirty="0"/>
              <a:t>Externe Dienste (REST-Services, RPC, …)</a:t>
            </a:r>
          </a:p>
          <a:p>
            <a:pPr lvl="1"/>
            <a:r>
              <a:rPr lang="de-DE" dirty="0"/>
              <a:t>Nicht unbedingt die Datenbank</a:t>
            </a:r>
            <a:endParaRPr lang="en-US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0752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TDD – Test Doubles: Wie?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Dummy</a:t>
            </a:r>
          </a:p>
          <a:p>
            <a:pPr lvl="1"/>
            <a:r>
              <a:rPr lang="en-US" dirty="0"/>
              <a:t>are passed around but never actually used. Usually they are just used to fill parameter lists.</a:t>
            </a:r>
          </a:p>
          <a:p>
            <a:r>
              <a:rPr lang="en-US" dirty="0"/>
              <a:t>Fake</a:t>
            </a:r>
          </a:p>
          <a:p>
            <a:pPr lvl="1"/>
            <a:r>
              <a:rPr lang="en-US" dirty="0"/>
              <a:t>actually have working implementations, but usually take some shortcut </a:t>
            </a:r>
          </a:p>
          <a:p>
            <a:r>
              <a:rPr lang="en-US" dirty="0"/>
              <a:t>Stubs </a:t>
            </a:r>
          </a:p>
          <a:p>
            <a:pPr lvl="1"/>
            <a:r>
              <a:rPr lang="en-US" dirty="0"/>
              <a:t>provide canned answers to calls made during the test</a:t>
            </a:r>
          </a:p>
          <a:p>
            <a:r>
              <a:rPr lang="en-US" dirty="0"/>
              <a:t>Spies</a:t>
            </a:r>
          </a:p>
          <a:p>
            <a:pPr lvl="1"/>
            <a:r>
              <a:rPr lang="en-US" dirty="0"/>
              <a:t>record some information on how they were called. </a:t>
            </a:r>
            <a:r>
              <a:rPr lang="en-US" dirty="0" err="1"/>
              <a:t>Eg</a:t>
            </a:r>
            <a:r>
              <a:rPr lang="en-US" dirty="0"/>
              <a:t>. Fake email service</a:t>
            </a:r>
          </a:p>
          <a:p>
            <a:r>
              <a:rPr lang="en-US" dirty="0"/>
              <a:t>Mocks </a:t>
            </a:r>
          </a:p>
          <a:p>
            <a:pPr lvl="1"/>
            <a:r>
              <a:rPr lang="en-US" dirty="0"/>
              <a:t>a specification of the calls they are expected to receive. </a:t>
            </a:r>
          </a:p>
          <a:p>
            <a:pPr lvl="1"/>
            <a:r>
              <a:rPr lang="en-US" dirty="0"/>
              <a:t>throw an exception if they receive a call they don't expect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763688" y="6156012"/>
            <a:ext cx="56166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2"/>
              </a:rPr>
              <a:t>http://www.martinfowler.com/bliki/TestDouble.html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131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Rest API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Consolas" pitchFamily="49" charset="0"/>
                <a:cs typeface="Consolas" pitchFamily="49" charset="0"/>
              </a:rPr>
              <a:t>rails</a:t>
            </a:r>
            <a:r>
              <a:rPr lang="de-DE" dirty="0">
                <a:latin typeface="Consolas" pitchFamily="49" charset="0"/>
                <a:cs typeface="Consolas" pitchFamily="49" charset="0"/>
              </a:rPr>
              <a:t> </a:t>
            </a:r>
            <a:r>
              <a:rPr lang="de-DE" dirty="0" err="1">
                <a:latin typeface="Consolas" pitchFamily="49" charset="0"/>
                <a:cs typeface="Consolas" pitchFamily="49" charset="0"/>
              </a:rPr>
              <a:t>new</a:t>
            </a:r>
            <a:r>
              <a:rPr lang="de-DE" dirty="0">
                <a:latin typeface="Consolas" pitchFamily="49" charset="0"/>
                <a:cs typeface="Consolas" pitchFamily="49" charset="0"/>
              </a:rPr>
              <a:t> </a:t>
            </a:r>
            <a:r>
              <a:rPr lang="de-DE" dirty="0" err="1">
                <a:latin typeface="Consolas" pitchFamily="49" charset="0"/>
                <a:cs typeface="Consolas" pitchFamily="49" charset="0"/>
              </a:rPr>
              <a:t>rest_api</a:t>
            </a:r>
            <a:r>
              <a:rPr lang="de-DE" dirty="0">
                <a:latin typeface="Consolas" pitchFamily="49" charset="0"/>
                <a:cs typeface="Consolas" pitchFamily="49" charset="0"/>
              </a:rPr>
              <a:t> --</a:t>
            </a:r>
            <a:r>
              <a:rPr lang="de-DE" dirty="0" err="1">
                <a:latin typeface="Consolas" pitchFamily="49" charset="0"/>
                <a:cs typeface="Consolas" pitchFamily="49" charset="0"/>
              </a:rPr>
              <a:t>api</a:t>
            </a:r>
            <a:endParaRPr lang="de-DE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>
                <a:latin typeface="Consolas" pitchFamily="49" charset="0"/>
                <a:cs typeface="Consolas" pitchFamily="49" charset="0"/>
              </a:rPr>
              <a:t>rails g scaffold user name email</a:t>
            </a:r>
          </a:p>
          <a:p>
            <a:r>
              <a:rPr lang="en-US" dirty="0">
                <a:latin typeface="+mn-lt"/>
                <a:cs typeface="Consolas" pitchFamily="49" charset="0"/>
              </a:rPr>
              <a:t>Visit: </a:t>
            </a:r>
            <a:r>
              <a:rPr lang="en-US" dirty="0">
                <a:latin typeface="+mn-lt"/>
                <a:cs typeface="Consolas" pitchFamily="49" charset="0"/>
                <a:hlinkClick r:id="rId3"/>
              </a:rPr>
              <a:t>http://localhost:3001/users</a:t>
            </a:r>
            <a:endParaRPr lang="en-US" dirty="0">
              <a:latin typeface="+mn-lt"/>
              <a:cs typeface="Consolas" pitchFamily="49" charset="0"/>
            </a:endParaRPr>
          </a:p>
          <a:p>
            <a:r>
              <a:rPr lang="en-US" dirty="0">
                <a:latin typeface="+mn-lt"/>
                <a:cs typeface="Consolas" pitchFamily="49" charset="0"/>
              </a:rPr>
              <a:t>Seeds</a:t>
            </a:r>
          </a:p>
          <a:p>
            <a:r>
              <a:rPr lang="en-US" dirty="0">
                <a:latin typeface="+mn-lt"/>
                <a:cs typeface="Consolas" pitchFamily="49" charset="0"/>
              </a:rPr>
              <a:t>Active Model </a:t>
            </a:r>
            <a:r>
              <a:rPr lang="en-US" dirty="0" err="1">
                <a:latin typeface="+mn-lt"/>
                <a:cs typeface="Consolas" pitchFamily="49" charset="0"/>
              </a:rPr>
              <a:t>Serializers</a:t>
            </a:r>
            <a:endParaRPr lang="en-US" dirty="0">
              <a:latin typeface="+mn-lt"/>
              <a:cs typeface="Consolas" pitchFamily="49" charset="0"/>
            </a:endParaRPr>
          </a:p>
          <a:p>
            <a:r>
              <a:rPr lang="en-US" dirty="0">
                <a:latin typeface="+mn-lt"/>
                <a:cs typeface="Consolas" pitchFamily="49" charset="0"/>
              </a:rPr>
              <a:t>CORS (Cross Origin Resource Sharing)</a:t>
            </a:r>
          </a:p>
          <a:p>
            <a:r>
              <a:rPr lang="en-US" dirty="0">
                <a:latin typeface="+mn-lt"/>
                <a:cs typeface="Consolas" pitchFamily="49" charset="0"/>
              </a:rPr>
              <a:t>Authentication (Token Based)</a:t>
            </a:r>
          </a:p>
          <a:p>
            <a:pPr lvl="1"/>
            <a:r>
              <a:rPr lang="en-US" dirty="0" err="1">
                <a:latin typeface="+mn-lt"/>
                <a:cs typeface="Consolas" pitchFamily="49" charset="0"/>
              </a:rPr>
              <a:t>Nur</a:t>
            </a:r>
            <a:r>
              <a:rPr lang="en-US" dirty="0">
                <a:latin typeface="+mn-lt"/>
                <a:cs typeface="Consolas" pitchFamily="49" charset="0"/>
              </a:rPr>
              <a:t> </a:t>
            </a:r>
            <a:r>
              <a:rPr lang="en-US" dirty="0" err="1">
                <a:latin typeface="+mn-lt"/>
                <a:cs typeface="Consolas" pitchFamily="49" charset="0"/>
              </a:rPr>
              <a:t>Über</a:t>
            </a:r>
            <a:r>
              <a:rPr lang="en-US" dirty="0">
                <a:latin typeface="+mn-lt"/>
                <a:cs typeface="Consolas" pitchFamily="49" charset="0"/>
              </a:rPr>
              <a:t> SSL</a:t>
            </a:r>
          </a:p>
        </p:txBody>
      </p:sp>
      <p:sp>
        <p:nvSpPr>
          <p:cNvPr id="4" name="Rechteck 3"/>
          <p:cNvSpPr/>
          <p:nvPr/>
        </p:nvSpPr>
        <p:spPr>
          <a:xfrm>
            <a:off x="2483768" y="6156012"/>
            <a:ext cx="4078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https://github.com/DHBW-KA/rails_api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503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Setup mit Docker </a:t>
            </a:r>
            <a:r>
              <a:rPr lang="de-DE" dirty="0" err="1"/>
              <a:t>Compose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277072"/>
          </a:xfrm>
        </p:spPr>
        <p:txBody>
          <a:bodyPr>
            <a:normAutofit fontScale="92500" lnSpcReduction="10000"/>
          </a:bodyPr>
          <a:lstStyle/>
          <a:p>
            <a:r>
              <a:rPr lang="de-DE" b="1" dirty="0" err="1">
                <a:solidFill>
                  <a:srgbClr val="000080"/>
                </a:solidFill>
              </a:rPr>
              <a:t>db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</a:t>
            </a:r>
            <a:r>
              <a:rPr lang="de-DE" b="1" dirty="0" err="1">
                <a:solidFill>
                  <a:srgbClr val="000080"/>
                </a:solidFill>
              </a:rPr>
              <a:t>image</a:t>
            </a:r>
            <a:r>
              <a:rPr lang="de-DE" b="1" dirty="0">
                <a:solidFill>
                  <a:srgbClr val="000080"/>
                </a:solidFill>
              </a:rPr>
              <a:t>: </a:t>
            </a:r>
            <a:r>
              <a:rPr lang="de-DE" dirty="0" err="1"/>
              <a:t>postgres</a:t>
            </a:r>
            <a:br>
              <a:rPr lang="de-DE" dirty="0"/>
            </a:br>
            <a:r>
              <a:rPr lang="de-DE" dirty="0"/>
              <a:t>  </a:t>
            </a:r>
            <a:r>
              <a:rPr lang="de-DE" b="1" dirty="0" err="1">
                <a:solidFill>
                  <a:srgbClr val="000080"/>
                </a:solidFill>
              </a:rPr>
              <a:t>environment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  POSTGRES_PASSWORD: </a:t>
            </a:r>
            <a:r>
              <a:rPr lang="de-DE" dirty="0" err="1"/>
              <a:t>dev</a:t>
            </a:r>
            <a:br>
              <a:rPr lang="de-DE" dirty="0"/>
            </a:br>
            <a:r>
              <a:rPr lang="de-DE" dirty="0"/>
              <a:t>  </a:t>
            </a:r>
            <a:r>
              <a:rPr lang="de-DE" b="1" dirty="0" err="1">
                <a:solidFill>
                  <a:srgbClr val="000080"/>
                </a:solidFill>
              </a:rPr>
              <a:t>volumes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  </a:t>
            </a:r>
            <a:r>
              <a:rPr lang="de-DE" dirty="0"/>
              <a:t>- </a:t>
            </a:r>
            <a:r>
              <a:rPr lang="de-DE" b="1" dirty="0">
                <a:solidFill>
                  <a:srgbClr val="008000"/>
                </a:solidFill>
              </a:rPr>
              <a:t>"./</a:t>
            </a:r>
            <a:r>
              <a:rPr lang="de-DE" b="1" dirty="0" err="1">
                <a:solidFill>
                  <a:srgbClr val="008000"/>
                </a:solidFill>
              </a:rPr>
              <a:t>db</a:t>
            </a:r>
            <a:r>
              <a:rPr lang="de-DE" b="1" dirty="0">
                <a:solidFill>
                  <a:srgbClr val="008000"/>
                </a:solidFill>
              </a:rPr>
              <a:t>/</a:t>
            </a:r>
            <a:r>
              <a:rPr lang="de-DE" b="1" dirty="0" err="1">
                <a:solidFill>
                  <a:srgbClr val="008000"/>
                </a:solidFill>
              </a:rPr>
              <a:t>data</a:t>
            </a:r>
            <a:r>
              <a:rPr lang="de-DE" b="1" dirty="0">
                <a:solidFill>
                  <a:srgbClr val="008000"/>
                </a:solidFill>
              </a:rPr>
              <a:t>:/</a:t>
            </a:r>
            <a:r>
              <a:rPr lang="de-DE" b="1" dirty="0" err="1">
                <a:solidFill>
                  <a:srgbClr val="008000"/>
                </a:solidFill>
              </a:rPr>
              <a:t>var</a:t>
            </a:r>
            <a:r>
              <a:rPr lang="de-DE" b="1" dirty="0">
                <a:solidFill>
                  <a:srgbClr val="008000"/>
                </a:solidFill>
              </a:rPr>
              <a:t>/</a:t>
            </a:r>
            <a:r>
              <a:rPr lang="de-DE" b="1" dirty="0" err="1">
                <a:solidFill>
                  <a:srgbClr val="008000"/>
                </a:solidFill>
              </a:rPr>
              <a:t>lib</a:t>
            </a:r>
            <a:r>
              <a:rPr lang="de-DE" b="1" dirty="0">
                <a:solidFill>
                  <a:srgbClr val="008000"/>
                </a:solidFill>
              </a:rPr>
              <a:t>/</a:t>
            </a:r>
            <a:r>
              <a:rPr lang="de-DE" b="1" dirty="0" err="1">
                <a:solidFill>
                  <a:srgbClr val="008000"/>
                </a:solidFill>
              </a:rPr>
              <a:t>postgresql</a:t>
            </a:r>
            <a:r>
              <a:rPr lang="de-DE" b="1" dirty="0">
                <a:solidFill>
                  <a:srgbClr val="008000"/>
                </a:solidFill>
              </a:rPr>
              <a:t>/</a:t>
            </a:r>
            <a:r>
              <a:rPr lang="de-DE" b="1" dirty="0" err="1">
                <a:solidFill>
                  <a:srgbClr val="008000"/>
                </a:solidFill>
              </a:rPr>
              <a:t>data</a:t>
            </a:r>
            <a:r>
              <a:rPr lang="de-DE" b="1" dirty="0">
                <a:solidFill>
                  <a:srgbClr val="008000"/>
                </a:solidFill>
              </a:rPr>
              <a:t>"</a:t>
            </a:r>
            <a:br>
              <a:rPr lang="de-DE" b="1" dirty="0">
                <a:solidFill>
                  <a:srgbClr val="008000"/>
                </a:solidFill>
              </a:rPr>
            </a:br>
            <a:r>
              <a:rPr lang="de-DE" b="1" dirty="0">
                <a:solidFill>
                  <a:srgbClr val="008000"/>
                </a:solidFill>
              </a:rPr>
              <a:t>  </a:t>
            </a:r>
            <a:r>
              <a:rPr lang="de-DE" b="1" dirty="0" err="1">
                <a:solidFill>
                  <a:srgbClr val="000080"/>
                </a:solidFill>
              </a:rPr>
              <a:t>ports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  </a:t>
            </a:r>
            <a:r>
              <a:rPr lang="de-DE" dirty="0"/>
              <a:t>- </a:t>
            </a:r>
            <a:r>
              <a:rPr lang="de-DE" b="1" dirty="0">
                <a:solidFill>
                  <a:srgbClr val="008000"/>
                </a:solidFill>
              </a:rPr>
              <a:t>"5432:5432"</a:t>
            </a:r>
            <a:br>
              <a:rPr lang="de-DE" b="1" dirty="0">
                <a:solidFill>
                  <a:srgbClr val="008000"/>
                </a:solidFill>
              </a:rPr>
            </a:br>
            <a:r>
              <a:rPr lang="de-DE" b="1" dirty="0">
                <a:solidFill>
                  <a:srgbClr val="008000"/>
                </a:solidFill>
              </a:rPr>
              <a:t>   </a:t>
            </a:r>
            <a:br>
              <a:rPr lang="de-DE" b="1" dirty="0">
                <a:solidFill>
                  <a:srgbClr val="008000"/>
                </a:solidFill>
              </a:rPr>
            </a:br>
            <a:r>
              <a:rPr lang="de-DE" b="1" dirty="0" err="1">
                <a:solidFill>
                  <a:srgbClr val="000080"/>
                </a:solidFill>
              </a:rPr>
              <a:t>redis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</a:t>
            </a:r>
            <a:r>
              <a:rPr lang="de-DE" b="1" dirty="0" err="1">
                <a:solidFill>
                  <a:srgbClr val="000080"/>
                </a:solidFill>
              </a:rPr>
              <a:t>image</a:t>
            </a:r>
            <a:r>
              <a:rPr lang="de-DE" b="1" dirty="0">
                <a:solidFill>
                  <a:srgbClr val="000080"/>
                </a:solidFill>
              </a:rPr>
              <a:t>: </a:t>
            </a:r>
            <a:r>
              <a:rPr lang="de-DE" dirty="0" err="1"/>
              <a:t>redis</a:t>
            </a:r>
            <a:br>
              <a:rPr lang="de-DE" dirty="0"/>
            </a:br>
            <a:r>
              <a:rPr lang="de-DE" dirty="0"/>
              <a:t>  </a:t>
            </a:r>
            <a:r>
              <a:rPr lang="de-DE" b="1" dirty="0" err="1">
                <a:solidFill>
                  <a:srgbClr val="000080"/>
                </a:solidFill>
              </a:rPr>
              <a:t>ports</a:t>
            </a:r>
            <a:r>
              <a:rPr lang="de-DE" b="1" dirty="0">
                <a:solidFill>
                  <a:srgbClr val="000080"/>
                </a:solidFill>
              </a:rPr>
              <a:t>:</a:t>
            </a:r>
            <a:br>
              <a:rPr lang="de-DE" b="1" dirty="0">
                <a:solidFill>
                  <a:srgbClr val="000080"/>
                </a:solidFill>
              </a:rPr>
            </a:br>
            <a:r>
              <a:rPr lang="de-DE" b="1" dirty="0">
                <a:solidFill>
                  <a:srgbClr val="000080"/>
                </a:solidFill>
              </a:rPr>
              <a:t>    </a:t>
            </a:r>
            <a:r>
              <a:rPr lang="de-DE" dirty="0"/>
              <a:t>- </a:t>
            </a:r>
            <a:r>
              <a:rPr lang="de-DE" b="1" dirty="0">
                <a:solidFill>
                  <a:srgbClr val="008000"/>
                </a:solidFill>
              </a:rPr>
              <a:t>"6379:6379"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97874" y="5877272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$&gt;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docker-compose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up</a:t>
            </a:r>
            <a:endParaRPr lang="de-D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3563888" y="5507940"/>
            <a:ext cx="5449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tx2"/>
                </a:solidFill>
                <a:hlinkClick r:id="rId2"/>
              </a:rPr>
              <a:t>https://www.docker.com/products/docker-compose</a:t>
            </a:r>
            <a:endParaRPr lang="de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223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Deployment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Webserver</a:t>
            </a:r>
          </a:p>
          <a:p>
            <a:pPr lvl="1"/>
            <a:r>
              <a:rPr lang="de-DE" dirty="0"/>
              <a:t>Apache</a:t>
            </a:r>
          </a:p>
          <a:p>
            <a:pPr lvl="1"/>
            <a:r>
              <a:rPr lang="de-DE" b="1" dirty="0" err="1"/>
              <a:t>NginX</a:t>
            </a:r>
            <a:endParaRPr lang="de-DE" b="1" dirty="0"/>
          </a:p>
          <a:p>
            <a:r>
              <a:rPr lang="de-DE" dirty="0"/>
              <a:t>Rack-Server</a:t>
            </a:r>
          </a:p>
          <a:p>
            <a:pPr lvl="1"/>
            <a:r>
              <a:rPr lang="de-DE" dirty="0"/>
              <a:t>Passanger</a:t>
            </a:r>
          </a:p>
          <a:p>
            <a:pPr lvl="1"/>
            <a:r>
              <a:rPr lang="de-DE" b="1" dirty="0"/>
              <a:t>Puma</a:t>
            </a:r>
          </a:p>
          <a:p>
            <a:pPr lvl="1"/>
            <a:r>
              <a:rPr lang="de-DE" dirty="0" err="1"/>
              <a:t>Unicorn</a:t>
            </a:r>
            <a:endParaRPr lang="de-DE" dirty="0"/>
          </a:p>
          <a:p>
            <a:pPr lvl="1"/>
            <a:r>
              <a:rPr lang="de-DE" dirty="0" err="1"/>
              <a:t>Thin</a:t>
            </a:r>
            <a:endParaRPr lang="de-DE" dirty="0"/>
          </a:p>
          <a:p>
            <a:pPr lvl="1"/>
            <a:r>
              <a:rPr lang="de-DE" dirty="0" err="1"/>
              <a:t>Webrick</a:t>
            </a:r>
            <a:r>
              <a:rPr lang="de-DE" dirty="0"/>
              <a:t> (Ruby)</a:t>
            </a:r>
          </a:p>
          <a:p>
            <a:r>
              <a:rPr lang="de-DE" dirty="0"/>
              <a:t>Datenbank</a:t>
            </a:r>
          </a:p>
          <a:p>
            <a:pPr lvl="1"/>
            <a:r>
              <a:rPr lang="de-DE" b="1" dirty="0" err="1"/>
              <a:t>Postgres</a:t>
            </a:r>
            <a:endParaRPr lang="de-DE" b="1" dirty="0"/>
          </a:p>
          <a:p>
            <a:pPr lvl="1"/>
            <a:r>
              <a:rPr lang="de-DE" dirty="0"/>
              <a:t>MySQL</a:t>
            </a:r>
          </a:p>
          <a:p>
            <a:pPr lvl="1"/>
            <a:r>
              <a:rPr lang="de-DE" dirty="0" err="1"/>
              <a:t>SQLite</a:t>
            </a:r>
            <a:endParaRPr lang="de-DE" dirty="0"/>
          </a:p>
          <a:p>
            <a:pPr lvl="1"/>
            <a:r>
              <a:rPr lang="de-DE" b="1" dirty="0" err="1"/>
              <a:t>Redis</a:t>
            </a:r>
            <a:r>
              <a:rPr lang="de-DE" dirty="0"/>
              <a:t> (Worker Kommunikation / Cache)</a:t>
            </a:r>
          </a:p>
        </p:txBody>
      </p:sp>
    </p:spTree>
    <p:extLst>
      <p:ext uri="{BB962C8B-B14F-4D97-AF65-F5344CB8AC3E}">
        <p14:creationId xmlns:p14="http://schemas.microsoft.com/office/powerpoint/2010/main" val="39475429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Zusammengesetz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122</TotalTime>
  <Words>1042</Words>
  <Application>Microsoft Macintosh PowerPoint</Application>
  <PresentationFormat>On-screen Show (4:3)</PresentationFormat>
  <Paragraphs>183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Andale Mono</vt:lpstr>
      <vt:lpstr>Arial</vt:lpstr>
      <vt:lpstr>Calibri</vt:lpstr>
      <vt:lpstr>Century Gothic</vt:lpstr>
      <vt:lpstr>Consolas</vt:lpstr>
      <vt:lpstr>Courier New</vt:lpstr>
      <vt:lpstr>Palatino Linotype</vt:lpstr>
      <vt:lpstr>Executive</vt:lpstr>
      <vt:lpstr>Modern Web Development</vt:lpstr>
      <vt:lpstr>Ruby – DSL</vt:lpstr>
      <vt:lpstr>Ruby – DSL</vt:lpstr>
      <vt:lpstr>Ruby – DSL</vt:lpstr>
      <vt:lpstr>TDD – Test Doubles</vt:lpstr>
      <vt:lpstr>TDD – Test Doubles: Wie?</vt:lpstr>
      <vt:lpstr>Rest API</vt:lpstr>
      <vt:lpstr>Development Setup mit Docker Compose</vt:lpstr>
      <vt:lpstr>Deployment</vt:lpstr>
      <vt:lpstr>Deployment Manuell/Automatisch</vt:lpstr>
      <vt:lpstr>Cloud Native - Voraussetzungen</vt:lpstr>
      <vt:lpstr>Docker Image</vt:lpstr>
      <vt:lpstr>Kubernetes</vt:lpstr>
      <vt:lpstr>Resources: Deployment</vt:lpstr>
      <vt:lpstr>Resources: Service</vt:lpstr>
      <vt:lpstr>Resources: Ingress</vt:lpstr>
      <vt:lpstr>Beispiel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Ruby</dc:title>
  <dc:creator>michael</dc:creator>
  <cp:lastModifiedBy>Sprauer, Michael</cp:lastModifiedBy>
  <cp:revision>311</cp:revision>
  <dcterms:created xsi:type="dcterms:W3CDTF">2015-02-03T19:25:05Z</dcterms:created>
  <dcterms:modified xsi:type="dcterms:W3CDTF">2020-04-29T19:59:11Z</dcterms:modified>
</cp:coreProperties>
</file>

<file path=docProps/thumbnail.jpeg>
</file>